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76" r:id="rId2"/>
    <p:sldId id="277" r:id="rId3"/>
    <p:sldId id="279" r:id="rId4"/>
    <p:sldId id="282" r:id="rId5"/>
    <p:sldId id="283" r:id="rId6"/>
    <p:sldId id="281" r:id="rId7"/>
    <p:sldId id="312" r:id="rId8"/>
    <p:sldId id="280" r:id="rId9"/>
    <p:sldId id="287" r:id="rId10"/>
    <p:sldId id="285" r:id="rId11"/>
    <p:sldId id="290" r:id="rId12"/>
    <p:sldId id="291" r:id="rId13"/>
    <p:sldId id="308" r:id="rId14"/>
    <p:sldId id="278" r:id="rId15"/>
    <p:sldId id="289" r:id="rId16"/>
    <p:sldId id="292" r:id="rId17"/>
    <p:sldId id="293" r:id="rId18"/>
    <p:sldId id="294" r:id="rId19"/>
    <p:sldId id="295" r:id="rId20"/>
    <p:sldId id="296" r:id="rId21"/>
    <p:sldId id="297" r:id="rId22"/>
    <p:sldId id="298" r:id="rId23"/>
    <p:sldId id="301" r:id="rId24"/>
    <p:sldId id="302" r:id="rId25"/>
    <p:sldId id="304" r:id="rId26"/>
    <p:sldId id="305" r:id="rId27"/>
    <p:sldId id="310" r:id="rId28"/>
    <p:sldId id="311" r:id="rId29"/>
    <p:sldId id="314" r:id="rId30"/>
    <p:sldId id="315" r:id="rId31"/>
    <p:sldId id="316"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254" y="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8EEEA9-07F7-406A-A0C6-9EDC1EF79489}" type="datetimeFigureOut">
              <a:rPr lang="en-US" smtClean="0"/>
              <a:t>1/17/2021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24F5D-5331-4E9B-B308-F7A9CD1BB0A3}"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11</a:t>
            </a:fld>
            <a:endParaRPr lang="en-US"/>
          </a:p>
        </p:txBody>
      </p:sp>
    </p:spTree>
    <p:extLst>
      <p:ext uri="{BB962C8B-B14F-4D97-AF65-F5344CB8AC3E}">
        <p14:creationId xmlns:p14="http://schemas.microsoft.com/office/powerpoint/2010/main" val="505087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24F5D-5331-4E9B-B308-F7A9CD1BB0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649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24F5D-5331-4E9B-B308-F7A9CD1BB0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4414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24F5D-5331-4E9B-B308-F7A9CD1BB0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1569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24F5D-5331-4E9B-B308-F7A9CD1BB0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804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24F5D-5331-4E9B-B308-F7A9CD1BB0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08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12</a:t>
            </a:fld>
            <a:endParaRPr lang="en-US"/>
          </a:p>
        </p:txBody>
      </p:sp>
    </p:spTree>
    <p:extLst>
      <p:ext uri="{BB962C8B-B14F-4D97-AF65-F5344CB8AC3E}">
        <p14:creationId xmlns:p14="http://schemas.microsoft.com/office/powerpoint/2010/main" val="256579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13</a:t>
            </a:fld>
            <a:endParaRPr lang="en-US"/>
          </a:p>
        </p:txBody>
      </p:sp>
    </p:spTree>
    <p:extLst>
      <p:ext uri="{BB962C8B-B14F-4D97-AF65-F5344CB8AC3E}">
        <p14:creationId xmlns:p14="http://schemas.microsoft.com/office/powerpoint/2010/main" val="275245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21</a:t>
            </a:fld>
            <a:endParaRPr lang="en-US" dirty="0"/>
          </a:p>
        </p:txBody>
      </p:sp>
    </p:spTree>
    <p:extLst>
      <p:ext uri="{BB962C8B-B14F-4D97-AF65-F5344CB8AC3E}">
        <p14:creationId xmlns:p14="http://schemas.microsoft.com/office/powerpoint/2010/main" val="36613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22</a:t>
            </a:fld>
            <a:endParaRPr lang="en-US" dirty="0"/>
          </a:p>
        </p:txBody>
      </p:sp>
    </p:spTree>
    <p:extLst>
      <p:ext uri="{BB962C8B-B14F-4D97-AF65-F5344CB8AC3E}">
        <p14:creationId xmlns:p14="http://schemas.microsoft.com/office/powerpoint/2010/main" val="409467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23</a:t>
            </a:fld>
            <a:endParaRPr lang="en-US" dirty="0"/>
          </a:p>
        </p:txBody>
      </p:sp>
    </p:spTree>
    <p:extLst>
      <p:ext uri="{BB962C8B-B14F-4D97-AF65-F5344CB8AC3E}">
        <p14:creationId xmlns:p14="http://schemas.microsoft.com/office/powerpoint/2010/main" val="8576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24</a:t>
            </a:fld>
            <a:endParaRPr lang="en-US" dirty="0"/>
          </a:p>
        </p:txBody>
      </p:sp>
    </p:spTree>
    <p:extLst>
      <p:ext uri="{BB962C8B-B14F-4D97-AF65-F5344CB8AC3E}">
        <p14:creationId xmlns:p14="http://schemas.microsoft.com/office/powerpoint/2010/main" val="196041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25</a:t>
            </a:fld>
            <a:endParaRPr lang="en-US" dirty="0"/>
          </a:p>
        </p:txBody>
      </p:sp>
    </p:spTree>
    <p:extLst>
      <p:ext uri="{BB962C8B-B14F-4D97-AF65-F5344CB8AC3E}">
        <p14:creationId xmlns:p14="http://schemas.microsoft.com/office/powerpoint/2010/main" val="404028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4F5D-5331-4E9B-B308-F7A9CD1BB0A3}" type="slidenum">
              <a:rPr lang="en-US" smtClean="0"/>
              <a:t>26</a:t>
            </a:fld>
            <a:endParaRPr lang="en-US" dirty="0"/>
          </a:p>
        </p:txBody>
      </p:sp>
    </p:spTree>
    <p:extLst>
      <p:ext uri="{BB962C8B-B14F-4D97-AF65-F5344CB8AC3E}">
        <p14:creationId xmlns:p14="http://schemas.microsoft.com/office/powerpoint/2010/main" val="263049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lvl1pPr>
              <a:defRPr sz="3200" b="1">
                <a:solidFill>
                  <a:schemeClr val="accent2">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sz="24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0549"/>
            <a:ext cx="8229600" cy="472679"/>
          </a:xfrm>
          <a:prstGeom prst="rect">
            <a:avLst/>
          </a:prstGeom>
        </p:spPr>
        <p:txBody>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3660"/>
            <a:ext cx="8229600" cy="857250"/>
          </a:xfrm>
          <a:prstGeom prst="rect">
            <a:avLst/>
          </a:prstGeom>
        </p:spPr>
        <p:txBody>
          <a:bodyPr/>
          <a:lstStyle>
            <a:lvl1pPr algn="l">
              <a:defRPr sz="2800" b="1"/>
            </a:lvl1pPr>
          </a:lstStyle>
          <a:p>
            <a:r>
              <a:rPr lang="en-US" dirty="0"/>
              <a:t>Click to edit Master title style</a:t>
            </a:r>
          </a:p>
        </p:txBody>
      </p:sp>
      <p:sp>
        <p:nvSpPr>
          <p:cNvPr id="3" name="Content Placeholder 2"/>
          <p:cNvSpPr>
            <a:spLocks noGrp="1"/>
          </p:cNvSpPr>
          <p:nvPr>
            <p:ph sz="half" idx="1"/>
          </p:nvPr>
        </p:nvSpPr>
        <p:spPr>
          <a:xfrm>
            <a:off x="457200" y="1397794"/>
            <a:ext cx="4038600" cy="2545556"/>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794"/>
            <a:ext cx="4038600" cy="2545556"/>
          </a:xfrm>
          <a:prstGeom prst="rect">
            <a:avLst/>
          </a:prstGeo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152400" y="0"/>
            <a:ext cx="2599991" cy="581025"/>
            <a:chOff x="3352800" y="0"/>
            <a:chExt cx="2599991" cy="581025"/>
          </a:xfrm>
        </p:grpSpPr>
        <p:pic>
          <p:nvPicPr>
            <p:cNvPr id="16386" name="Picture 2" descr="Telengana State Portal"/>
            <p:cNvPicPr>
              <a:picLocks noChangeAspect="1" noChangeArrowheads="1"/>
            </p:cNvPicPr>
            <p:nvPr userDrawn="1"/>
          </p:nvPicPr>
          <p:blipFill>
            <a:blip r:embed="rId5"/>
            <a:srcRect/>
            <a:stretch>
              <a:fillRect/>
            </a:stretch>
          </p:blipFill>
          <p:spPr bwMode="auto">
            <a:xfrm>
              <a:off x="3352800" y="0"/>
              <a:ext cx="581025" cy="581025"/>
            </a:xfrm>
            <a:prstGeom prst="rect">
              <a:avLst/>
            </a:prstGeom>
            <a:noFill/>
          </p:spPr>
        </p:pic>
        <p:sp>
          <p:nvSpPr>
            <p:cNvPr id="5" name="TextBox 4"/>
            <p:cNvSpPr txBox="1"/>
            <p:nvPr userDrawn="1"/>
          </p:nvSpPr>
          <p:spPr>
            <a:xfrm>
              <a:off x="3886200" y="121235"/>
              <a:ext cx="2066591" cy="338554"/>
            </a:xfrm>
            <a:prstGeom prst="rect">
              <a:avLst/>
            </a:prstGeom>
            <a:noFill/>
          </p:spPr>
          <p:txBody>
            <a:bodyPr wrap="none" rtlCol="0">
              <a:spAutoFit/>
            </a:bodyPr>
            <a:lstStyle/>
            <a:p>
              <a:pPr algn="ctr"/>
              <a:r>
                <a:rPr lang="en-US" sz="800" b="1" dirty="0">
                  <a:solidFill>
                    <a:schemeClr val="bg1"/>
                  </a:solidFill>
                </a:rPr>
                <a:t>Collegiate Education &amp; Technical Education </a:t>
              </a:r>
            </a:p>
            <a:p>
              <a:pPr algn="l"/>
              <a:r>
                <a:rPr lang="en-US" sz="800" b="1" dirty="0">
                  <a:solidFill>
                    <a:schemeClr val="bg1"/>
                  </a:solidFill>
                </a:rPr>
                <a:t> Department,</a:t>
              </a:r>
              <a:r>
                <a:rPr lang="en-US" sz="800" b="1" baseline="0" dirty="0">
                  <a:solidFill>
                    <a:schemeClr val="bg1"/>
                  </a:solidFill>
                </a:rPr>
                <a:t> </a:t>
              </a:r>
              <a:r>
                <a:rPr lang="en-US" sz="800" b="1" dirty="0">
                  <a:solidFill>
                    <a:schemeClr val="bg1"/>
                  </a:solidFill>
                </a:rPr>
                <a:t>Government of Telangana</a:t>
              </a:r>
              <a:r>
                <a:rPr lang="en-US" sz="800" b="1" baseline="0" dirty="0">
                  <a:solidFill>
                    <a:schemeClr val="bg1"/>
                  </a:solidFill>
                </a:rPr>
                <a:t> </a:t>
              </a:r>
              <a:endParaRPr lang="en-US" sz="800" b="1" dirty="0">
                <a:solidFill>
                  <a:schemeClr val="bg1"/>
                </a:solidFill>
              </a:endParaRPr>
            </a:p>
          </p:txBody>
        </p:sp>
      </p:grpSp>
      <p:grpSp>
        <p:nvGrpSpPr>
          <p:cNvPr id="8" name="Group 7"/>
          <p:cNvGrpSpPr/>
          <p:nvPr userDrawn="1"/>
        </p:nvGrpSpPr>
        <p:grpSpPr>
          <a:xfrm>
            <a:off x="3543928" y="106878"/>
            <a:ext cx="2217734" cy="367268"/>
            <a:chOff x="6858000" y="64016"/>
            <a:chExt cx="2217734" cy="367268"/>
          </a:xfrm>
        </p:grpSpPr>
        <p:pic>
          <p:nvPicPr>
            <p:cNvPr id="2" name="Picture 2" descr="F:\Logos\IAE Logo\IAE Logo.jpg"/>
            <p:cNvPicPr>
              <a:picLocks noChangeAspect="1" noChangeArrowheads="1"/>
            </p:cNvPicPr>
            <p:nvPr userDrawn="1"/>
          </p:nvPicPr>
          <p:blipFill>
            <a:blip r:embed="rId6" cstate="print"/>
            <a:srcRect/>
            <a:stretch>
              <a:fillRect/>
            </a:stretch>
          </p:blipFill>
          <p:spPr bwMode="auto">
            <a:xfrm>
              <a:off x="6858000" y="64016"/>
              <a:ext cx="588099" cy="367268"/>
            </a:xfrm>
            <a:prstGeom prst="rect">
              <a:avLst/>
            </a:prstGeom>
            <a:noFill/>
          </p:spPr>
        </p:pic>
        <p:sp>
          <p:nvSpPr>
            <p:cNvPr id="6" name="TextBox 5"/>
            <p:cNvSpPr txBox="1"/>
            <p:nvPr userDrawn="1"/>
          </p:nvSpPr>
          <p:spPr>
            <a:xfrm>
              <a:off x="7467600" y="78373"/>
              <a:ext cx="1608134" cy="338554"/>
            </a:xfrm>
            <a:prstGeom prst="rect">
              <a:avLst/>
            </a:prstGeom>
            <a:noFill/>
          </p:spPr>
          <p:txBody>
            <a:bodyPr wrap="none" rtlCol="0">
              <a:spAutoFit/>
            </a:bodyPr>
            <a:lstStyle/>
            <a:p>
              <a:pPr algn="ctr"/>
              <a:r>
                <a:rPr lang="en-US" sz="800" b="1" dirty="0">
                  <a:solidFill>
                    <a:schemeClr val="bg1"/>
                  </a:solidFill>
                </a:rPr>
                <a:t>Institute For Academic Excellence</a:t>
              </a:r>
            </a:p>
            <a:p>
              <a:pPr algn="l"/>
              <a:r>
                <a:rPr lang="en-US" sz="800" b="1" dirty="0">
                  <a:solidFill>
                    <a:schemeClr val="bg1"/>
                  </a:solidFill>
                </a:rPr>
                <a:t>Hyderabad</a:t>
              </a:r>
            </a:p>
          </p:txBody>
        </p:sp>
      </p:grpSp>
      <p:sp>
        <p:nvSpPr>
          <p:cNvPr id="10" name="Rectangle 9"/>
          <p:cNvSpPr/>
          <p:nvPr userDrawn="1"/>
        </p:nvSpPr>
        <p:spPr>
          <a:xfrm>
            <a:off x="0" y="4933950"/>
            <a:ext cx="9144000" cy="209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National Workshop NIRF INDIA RANKINGS – 2021</a:t>
            </a:r>
            <a:r>
              <a:rPr lang="en-US" sz="1000" b="1" baseline="0" dirty="0"/>
              <a:t> </a:t>
            </a:r>
            <a:r>
              <a:rPr lang="en-US" sz="1000" b="1" dirty="0"/>
              <a:t> For Higher Educational Institutions   Awareness Programme                 18</a:t>
            </a:r>
            <a:r>
              <a:rPr lang="en-US" sz="1000" b="1" baseline="30000" dirty="0"/>
              <a:t>th</a:t>
            </a:r>
            <a:r>
              <a:rPr lang="en-US" sz="1000" b="1" dirty="0"/>
              <a:t> &amp; 19</a:t>
            </a:r>
            <a:r>
              <a:rPr lang="en-US" sz="1000" b="1" baseline="30000" dirty="0"/>
              <a:t>th</a:t>
            </a:r>
            <a:r>
              <a:rPr lang="en-US" sz="1000" b="1" dirty="0"/>
              <a:t> January 2021</a:t>
            </a:r>
          </a:p>
        </p:txBody>
      </p:sp>
      <p:sp>
        <p:nvSpPr>
          <p:cNvPr id="11" name="TextBox 10"/>
          <p:cNvSpPr txBox="1"/>
          <p:nvPr userDrawn="1"/>
        </p:nvSpPr>
        <p:spPr>
          <a:xfrm>
            <a:off x="8686800" y="4857750"/>
            <a:ext cx="457200" cy="246221"/>
          </a:xfrm>
          <a:prstGeom prst="rect">
            <a:avLst/>
          </a:prstGeom>
          <a:noFill/>
        </p:spPr>
        <p:txBody>
          <a:bodyPr wrap="square" rtlCol="0">
            <a:spAutoFit/>
          </a:bodyPr>
          <a:lstStyle/>
          <a:p>
            <a:fld id="{E425881E-D4F9-4A91-82EB-BF7C5BADFBC0}" type="slidenum">
              <a:rPr lang="en-US" sz="1000" smtClean="0"/>
              <a:t>‹#›</a:t>
            </a:fld>
            <a:endParaRPr lang="en-US" sz="1000" dirty="0"/>
          </a:p>
        </p:txBody>
      </p:sp>
      <p:grpSp>
        <p:nvGrpSpPr>
          <p:cNvPr id="13" name="Group 12"/>
          <p:cNvGrpSpPr/>
          <p:nvPr userDrawn="1"/>
        </p:nvGrpSpPr>
        <p:grpSpPr>
          <a:xfrm>
            <a:off x="6553200" y="121235"/>
            <a:ext cx="2438400" cy="338554"/>
            <a:chOff x="6705600" y="171450"/>
            <a:chExt cx="2438400" cy="338554"/>
          </a:xfrm>
        </p:grpSpPr>
        <p:pic>
          <p:nvPicPr>
            <p:cNvPr id="3" name="Picture 3" descr="F:\Logos\KAB logo.jpg"/>
            <p:cNvPicPr>
              <a:picLocks noChangeAspect="1" noChangeArrowheads="1"/>
            </p:cNvPicPr>
            <p:nvPr userDrawn="1"/>
          </p:nvPicPr>
          <p:blipFill>
            <a:blip r:embed="rId7" cstate="print"/>
            <a:srcRect/>
            <a:stretch>
              <a:fillRect/>
            </a:stretch>
          </p:blipFill>
          <p:spPr bwMode="auto">
            <a:xfrm>
              <a:off x="6705600" y="172894"/>
              <a:ext cx="838200" cy="335667"/>
            </a:xfrm>
            <a:prstGeom prst="rect">
              <a:avLst/>
            </a:prstGeom>
            <a:noFill/>
          </p:spPr>
        </p:pic>
        <p:sp>
          <p:nvSpPr>
            <p:cNvPr id="12" name="Rectangle 11"/>
            <p:cNvSpPr/>
            <p:nvPr userDrawn="1"/>
          </p:nvSpPr>
          <p:spPr>
            <a:xfrm>
              <a:off x="7620000" y="171450"/>
              <a:ext cx="1524000" cy="338554"/>
            </a:xfrm>
            <a:prstGeom prst="rect">
              <a:avLst/>
            </a:prstGeom>
          </p:spPr>
          <p:txBody>
            <a:bodyPr wrap="square">
              <a:spAutoFit/>
            </a:bodyPr>
            <a:lstStyle/>
            <a:p>
              <a:pPr algn="l"/>
              <a:r>
                <a:rPr lang="en-US" sz="800" b="1" dirty="0">
                  <a:solidFill>
                    <a:schemeClr val="bg1"/>
                  </a:solidFill>
                </a:rPr>
                <a:t>KAB Educational Consultants</a:t>
              </a:r>
            </a:p>
            <a:p>
              <a:pPr algn="l"/>
              <a:r>
                <a:rPr lang="en-US" sz="800" b="1" dirty="0">
                  <a:solidFill>
                    <a:schemeClr val="bg1"/>
                  </a:solidFill>
                </a:rPr>
                <a:t>Hyderabad</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marL="0" marR="0">
              <a:lnSpc>
                <a:spcPct val="115000"/>
              </a:lnSpc>
              <a:spcBef>
                <a:spcPts val="0"/>
              </a:spcBef>
              <a:spcAft>
                <a:spcPts val="1000"/>
              </a:spcAft>
            </a:pPr>
            <a:r>
              <a:rPr lang="en-IN" dirty="0">
                <a:latin typeface="Calibri" panose="020F0502020204030204" pitchFamily="34" charset="0"/>
                <a:ea typeface="Calibri" panose="020F0502020204030204" pitchFamily="34" charset="0"/>
              </a:rPr>
              <a:t>NIRF - A Wakeup Call To Higher Educational Institutions</a:t>
            </a:r>
            <a:br>
              <a:rPr lang="en-US" dirty="0">
                <a:effectLst/>
                <a:latin typeface="Calibri" panose="020F0502020204030204" pitchFamily="34" charset="0"/>
                <a:ea typeface="Calibri" panose="020F0502020204030204" pitchFamily="34" charset="0"/>
              </a:rPr>
            </a:br>
            <a:endParaRPr lang="en-US" dirty="0">
              <a:effectLst/>
              <a:latin typeface="Calibri" panose="020F0502020204030204" pitchFamily="34" charset="0"/>
              <a:ea typeface="Calibri" panose="020F0502020204030204" pitchFamily="34" charset="0"/>
            </a:endParaRPr>
          </a:p>
        </p:txBody>
      </p:sp>
      <p:sp>
        <p:nvSpPr>
          <p:cNvPr id="5" name="Subtitle 4"/>
          <p:cNvSpPr>
            <a:spLocks noGrp="1"/>
          </p:cNvSpPr>
          <p:nvPr>
            <p:ph type="subTitle" idx="1"/>
          </p:nvPr>
        </p:nvSpPr>
        <p:spPr/>
        <p:txBody>
          <a:bodyPr/>
          <a:lstStyle/>
          <a:p>
            <a:r>
              <a:rPr lang="en-US" dirty="0"/>
              <a:t>Presented By</a:t>
            </a:r>
          </a:p>
          <a:p>
            <a:r>
              <a:rPr lang="en-US" dirty="0"/>
              <a:t>Dr. S. V. Kota Reddy</a:t>
            </a:r>
          </a:p>
          <a:p>
            <a:r>
              <a:rPr lang="en-US" dirty="0"/>
              <a:t>Vice Chancellor, VIT-AP University </a:t>
            </a:r>
          </a:p>
        </p:txBody>
      </p:sp>
      <p:pic>
        <p:nvPicPr>
          <p:cNvPr id="4" name="Picture 3">
            <a:extLst>
              <a:ext uri="{FF2B5EF4-FFF2-40B4-BE49-F238E27FC236}">
                <a16:creationId xmlns:a16="http://schemas.microsoft.com/office/drawing/2014/main" id="{C2892C0D-EFB9-45C1-B362-3FBF446A08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11099"/>
            <a:ext cx="1683397" cy="521208"/>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698BF-99E5-4A09-9032-F9E3D8F6D419}"/>
              </a:ext>
            </a:extLst>
          </p:cNvPr>
          <p:cNvPicPr>
            <a:picLocks noChangeAspect="1"/>
          </p:cNvPicPr>
          <p:nvPr/>
        </p:nvPicPr>
        <p:blipFill rotWithShape="1">
          <a:blip r:embed="rId2"/>
          <a:srcRect t="11725" b="25423"/>
          <a:stretch/>
        </p:blipFill>
        <p:spPr>
          <a:xfrm>
            <a:off x="533400" y="1264620"/>
            <a:ext cx="7239000" cy="3276600"/>
          </a:xfrm>
          <a:prstGeom prst="rect">
            <a:avLst/>
          </a:prstGeom>
        </p:spPr>
      </p:pic>
      <p:sp>
        <p:nvSpPr>
          <p:cNvPr id="27" name="Title 1">
            <a:extLst>
              <a:ext uri="{FF2B5EF4-FFF2-40B4-BE49-F238E27FC236}">
                <a16:creationId xmlns:a16="http://schemas.microsoft.com/office/drawing/2014/main" id="{96BD35BF-7263-4FAC-BB75-A3E1A920C2DA}"/>
              </a:ext>
            </a:extLst>
          </p:cNvPr>
          <p:cNvSpPr>
            <a:spLocks noGrp="1"/>
          </p:cNvSpPr>
          <p:nvPr>
            <p:ph type="title"/>
          </p:nvPr>
        </p:nvSpPr>
        <p:spPr>
          <a:xfrm>
            <a:off x="457200" y="709899"/>
            <a:ext cx="8229600" cy="472679"/>
          </a:xfrm>
        </p:spPr>
        <p:txBody>
          <a:bodyPr/>
          <a:lstStyle/>
          <a:p>
            <a:r>
              <a:rPr lang="en-US" dirty="0"/>
              <a:t>NIRF : Categories and Participation in 2020 </a:t>
            </a:r>
          </a:p>
        </p:txBody>
      </p:sp>
      <p:sp>
        <p:nvSpPr>
          <p:cNvPr id="29" name="Title 1">
            <a:extLst>
              <a:ext uri="{FF2B5EF4-FFF2-40B4-BE49-F238E27FC236}">
                <a16:creationId xmlns:a16="http://schemas.microsoft.com/office/drawing/2014/main" id="{E791B5CE-6925-4B47-9605-B5DD42E3FDAD}"/>
              </a:ext>
            </a:extLst>
          </p:cNvPr>
          <p:cNvSpPr txBox="1">
            <a:spLocks/>
          </p:cNvSpPr>
          <p:nvPr/>
        </p:nvSpPr>
        <p:spPr>
          <a:xfrm>
            <a:off x="500149" y="4623262"/>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Calibri"/>
                <a:ea typeface="+mj-ea"/>
                <a:cs typeface="+mj-cs"/>
              </a:rPr>
              <a:t>Ref: Report Published by KPMG, NIRF (2020) Category-specific analysis, June (2020) </a:t>
            </a:r>
          </a:p>
        </p:txBody>
      </p:sp>
    </p:spTree>
    <p:extLst>
      <p:ext uri="{BB962C8B-B14F-4D97-AF65-F5344CB8AC3E}">
        <p14:creationId xmlns:p14="http://schemas.microsoft.com/office/powerpoint/2010/main" val="38096798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791B5CE-6925-4B47-9605-B5DD42E3FDAD}"/>
              </a:ext>
            </a:extLst>
          </p:cNvPr>
          <p:cNvSpPr txBox="1">
            <a:spLocks/>
          </p:cNvSpPr>
          <p:nvPr/>
        </p:nvSpPr>
        <p:spPr>
          <a:xfrm>
            <a:off x="674715" y="4628317"/>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Calibri"/>
                <a:ea typeface="+mj-ea"/>
                <a:cs typeface="+mj-cs"/>
              </a:rPr>
              <a:t>Ref: Report Published by KPMG, NIRF (2020) Category-specific analysis, June (2020) </a:t>
            </a:r>
          </a:p>
        </p:txBody>
      </p:sp>
      <p:pic>
        <p:nvPicPr>
          <p:cNvPr id="6" name="Picture 5">
            <a:extLst>
              <a:ext uri="{FF2B5EF4-FFF2-40B4-BE49-F238E27FC236}">
                <a16:creationId xmlns:a16="http://schemas.microsoft.com/office/drawing/2014/main" id="{356EB4C1-CF07-4CD8-BDC0-043284A7D3EA}"/>
              </a:ext>
            </a:extLst>
          </p:cNvPr>
          <p:cNvPicPr>
            <a:picLocks noChangeAspect="1"/>
          </p:cNvPicPr>
          <p:nvPr/>
        </p:nvPicPr>
        <p:blipFill rotWithShape="1">
          <a:blip r:embed="rId3"/>
          <a:srcRect l="24167" t="36667" r="47775" b="18889"/>
          <a:stretch/>
        </p:blipFill>
        <p:spPr>
          <a:xfrm>
            <a:off x="674715" y="1251365"/>
            <a:ext cx="3733801" cy="3326869"/>
          </a:xfrm>
          <a:prstGeom prst="rect">
            <a:avLst/>
          </a:prstGeom>
        </p:spPr>
      </p:pic>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229600" cy="472679"/>
          </a:xfrm>
        </p:spPr>
        <p:txBody>
          <a:bodyPr/>
          <a:lstStyle/>
          <a:p>
            <a:r>
              <a:rPr lang="en-US" dirty="0"/>
              <a:t>State-wise distribution of top 100 ranked universities</a:t>
            </a:r>
            <a:br>
              <a:rPr lang="en-US" dirty="0"/>
            </a:br>
            <a:endParaRPr lang="en-US" dirty="0"/>
          </a:p>
        </p:txBody>
      </p:sp>
      <p:pic>
        <p:nvPicPr>
          <p:cNvPr id="7" name="Picture 6">
            <a:extLst>
              <a:ext uri="{FF2B5EF4-FFF2-40B4-BE49-F238E27FC236}">
                <a16:creationId xmlns:a16="http://schemas.microsoft.com/office/drawing/2014/main" id="{93CC8592-9C81-4A30-8279-973D4EC37E64}"/>
              </a:ext>
            </a:extLst>
          </p:cNvPr>
          <p:cNvPicPr>
            <a:picLocks noChangeAspect="1"/>
          </p:cNvPicPr>
          <p:nvPr/>
        </p:nvPicPr>
        <p:blipFill rotWithShape="1">
          <a:blip r:embed="rId4"/>
          <a:srcRect l="55175" t="11763"/>
          <a:stretch/>
        </p:blipFill>
        <p:spPr>
          <a:xfrm>
            <a:off x="4735486" y="1251366"/>
            <a:ext cx="3435841" cy="3326868"/>
          </a:xfrm>
          <a:prstGeom prst="rect">
            <a:avLst/>
          </a:prstGeom>
        </p:spPr>
      </p:pic>
    </p:spTree>
    <p:extLst>
      <p:ext uri="{BB962C8B-B14F-4D97-AF65-F5344CB8AC3E}">
        <p14:creationId xmlns:p14="http://schemas.microsoft.com/office/powerpoint/2010/main" val="10628324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791B5CE-6925-4B47-9605-B5DD42E3FDAD}"/>
              </a:ext>
            </a:extLst>
          </p:cNvPr>
          <p:cNvSpPr txBox="1">
            <a:spLocks/>
          </p:cNvSpPr>
          <p:nvPr/>
        </p:nvSpPr>
        <p:spPr>
          <a:xfrm>
            <a:off x="304800" y="4552950"/>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Calibri"/>
                <a:ea typeface="+mj-ea"/>
                <a:cs typeface="+mj-cs"/>
              </a:rPr>
              <a:t>Ref: Report Published by KPMG, NIRF (2020) Category-specific analysis, June (2020) </a:t>
            </a:r>
          </a:p>
        </p:txBody>
      </p:sp>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Types of institutions dominating NIRF Ranking – by age</a:t>
            </a:r>
            <a:br>
              <a:rPr lang="en-US" dirty="0"/>
            </a:br>
            <a:endParaRPr lang="en-US" dirty="0"/>
          </a:p>
        </p:txBody>
      </p:sp>
      <p:pic>
        <p:nvPicPr>
          <p:cNvPr id="5" name="Picture 4">
            <a:extLst>
              <a:ext uri="{FF2B5EF4-FFF2-40B4-BE49-F238E27FC236}">
                <a16:creationId xmlns:a16="http://schemas.microsoft.com/office/drawing/2014/main" id="{506DA5F1-BAD6-4E1A-AF88-75D3311318D2}"/>
              </a:ext>
            </a:extLst>
          </p:cNvPr>
          <p:cNvPicPr>
            <a:picLocks noChangeAspect="1"/>
          </p:cNvPicPr>
          <p:nvPr/>
        </p:nvPicPr>
        <p:blipFill rotWithShape="1">
          <a:blip r:embed="rId3"/>
          <a:srcRect t="16901" r="40986" b="15497"/>
          <a:stretch/>
        </p:blipFill>
        <p:spPr>
          <a:xfrm>
            <a:off x="304800" y="1421177"/>
            <a:ext cx="3810000" cy="2170465"/>
          </a:xfrm>
          <a:prstGeom prst="rect">
            <a:avLst/>
          </a:prstGeom>
        </p:spPr>
      </p:pic>
      <p:graphicFrame>
        <p:nvGraphicFramePr>
          <p:cNvPr id="6" name="Table 17">
            <a:extLst>
              <a:ext uri="{FF2B5EF4-FFF2-40B4-BE49-F238E27FC236}">
                <a16:creationId xmlns:a16="http://schemas.microsoft.com/office/drawing/2014/main" id="{E4DEE888-2B6F-4273-BB39-E53915FAD207}"/>
              </a:ext>
            </a:extLst>
          </p:cNvPr>
          <p:cNvGraphicFramePr>
            <a:graphicFrameLocks noGrp="1"/>
          </p:cNvGraphicFramePr>
          <p:nvPr>
            <p:extLst>
              <p:ext uri="{D42A27DB-BD31-4B8C-83A1-F6EECF244321}">
                <p14:modId xmlns:p14="http://schemas.microsoft.com/office/powerpoint/2010/main" val="869242726"/>
              </p:ext>
            </p:extLst>
          </p:nvPr>
        </p:nvGraphicFramePr>
        <p:xfrm>
          <a:off x="4307378" y="1421177"/>
          <a:ext cx="4379422" cy="2170466"/>
        </p:xfrm>
        <a:graphic>
          <a:graphicData uri="http://schemas.openxmlformats.org/drawingml/2006/table">
            <a:tbl>
              <a:tblPr firstRow="1" bandRow="1">
                <a:tableStyleId>{72833802-FEF1-4C79-8D5D-14CF1EAF98D9}</a:tableStyleId>
              </a:tblPr>
              <a:tblGrid>
                <a:gridCol w="4379422">
                  <a:extLst>
                    <a:ext uri="{9D8B030D-6E8A-4147-A177-3AD203B41FA5}">
                      <a16:colId xmlns:a16="http://schemas.microsoft.com/office/drawing/2014/main" val="3077615704"/>
                    </a:ext>
                  </a:extLst>
                </a:gridCol>
              </a:tblGrid>
              <a:tr h="274275">
                <a:tc>
                  <a:txBody>
                    <a:bodyPr/>
                    <a:lstStyle/>
                    <a:p>
                      <a:r>
                        <a:rPr lang="en-US" dirty="0">
                          <a:solidFill>
                            <a:schemeClr val="tx1"/>
                          </a:solidFill>
                        </a:rPr>
                        <a:t>Older Institutions fared better in rankings </a:t>
                      </a:r>
                      <a:endParaRPr lang="en-IN" dirty="0">
                        <a:solidFill>
                          <a:schemeClr val="tx1"/>
                        </a:solidFill>
                      </a:endParaRPr>
                    </a:p>
                  </a:txBody>
                  <a:tcPr>
                    <a:solidFill>
                      <a:schemeClr val="accent6">
                        <a:lumMod val="75000"/>
                      </a:schemeClr>
                    </a:solidFill>
                  </a:tcPr>
                </a:tc>
                <a:extLst>
                  <a:ext uri="{0D108BD9-81ED-4DB2-BD59-A6C34878D82A}">
                    <a16:rowId xmlns:a16="http://schemas.microsoft.com/office/drawing/2014/main" val="3615575597"/>
                  </a:ext>
                </a:extLst>
              </a:tr>
              <a:tr h="1804706">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62% of universities among top 100 are between 1950 and 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48% of private universities among top 100 are between 1980 and 2000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One university established in last decade is in top 100 ranked universities. </a:t>
                      </a:r>
                    </a:p>
                  </a:txBody>
                  <a:tcPr/>
                </a:tc>
                <a:extLst>
                  <a:ext uri="{0D108BD9-81ED-4DB2-BD59-A6C34878D82A}">
                    <a16:rowId xmlns:a16="http://schemas.microsoft.com/office/drawing/2014/main" val="125697095"/>
                  </a:ext>
                </a:extLst>
              </a:tr>
            </a:tbl>
          </a:graphicData>
        </a:graphic>
      </p:graphicFrame>
    </p:spTree>
    <p:extLst>
      <p:ext uri="{BB962C8B-B14F-4D97-AF65-F5344CB8AC3E}">
        <p14:creationId xmlns:p14="http://schemas.microsoft.com/office/powerpoint/2010/main" val="30278159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791B5CE-6925-4B47-9605-B5DD42E3FDAD}"/>
              </a:ext>
            </a:extLst>
          </p:cNvPr>
          <p:cNvSpPr txBox="1">
            <a:spLocks/>
          </p:cNvSpPr>
          <p:nvPr/>
        </p:nvSpPr>
        <p:spPr>
          <a:xfrm>
            <a:off x="304800" y="4552950"/>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Calibri"/>
                <a:ea typeface="+mj-ea"/>
                <a:cs typeface="+mj-cs"/>
              </a:rPr>
              <a:t>Ref: Report Published by KPMG, NIRF (2020) Category-specific analysis, June (2020) </a:t>
            </a:r>
          </a:p>
        </p:txBody>
      </p:sp>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NIRF Ranking and Students Strength</a:t>
            </a:r>
            <a:br>
              <a:rPr lang="en-US" dirty="0"/>
            </a:br>
            <a:endParaRPr lang="en-US" dirty="0"/>
          </a:p>
        </p:txBody>
      </p:sp>
      <p:pic>
        <p:nvPicPr>
          <p:cNvPr id="12" name="Picture 11">
            <a:extLst>
              <a:ext uri="{FF2B5EF4-FFF2-40B4-BE49-F238E27FC236}">
                <a16:creationId xmlns:a16="http://schemas.microsoft.com/office/drawing/2014/main" id="{838176E4-A0CA-4790-B107-784AC66BA360}"/>
              </a:ext>
            </a:extLst>
          </p:cNvPr>
          <p:cNvPicPr>
            <a:picLocks noChangeAspect="1"/>
          </p:cNvPicPr>
          <p:nvPr/>
        </p:nvPicPr>
        <p:blipFill rotWithShape="1">
          <a:blip r:embed="rId3"/>
          <a:srcRect l="23333" t="39630" r="37500" b="35185"/>
          <a:stretch/>
        </p:blipFill>
        <p:spPr>
          <a:xfrm>
            <a:off x="569259" y="1352550"/>
            <a:ext cx="8005482" cy="2971800"/>
          </a:xfrm>
          <a:prstGeom prst="rect">
            <a:avLst/>
          </a:prstGeom>
        </p:spPr>
      </p:pic>
    </p:spTree>
    <p:extLst>
      <p:ext uri="{BB962C8B-B14F-4D97-AF65-F5344CB8AC3E}">
        <p14:creationId xmlns:p14="http://schemas.microsoft.com/office/powerpoint/2010/main" val="555926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1EAD8C-501C-4C74-BD7A-DF5D5A1E7B25}"/>
              </a:ext>
            </a:extLst>
          </p:cNvPr>
          <p:cNvGrpSpPr/>
          <p:nvPr/>
        </p:nvGrpSpPr>
        <p:grpSpPr>
          <a:xfrm>
            <a:off x="381000" y="777717"/>
            <a:ext cx="6062973" cy="980741"/>
            <a:chOff x="761445" y="1811645"/>
            <a:chExt cx="7450401" cy="1440067"/>
          </a:xfrm>
        </p:grpSpPr>
        <p:sp>
          <p:nvSpPr>
            <p:cNvPr id="8" name="Freeform 5">
              <a:extLst>
                <a:ext uri="{FF2B5EF4-FFF2-40B4-BE49-F238E27FC236}">
                  <a16:creationId xmlns:a16="http://schemas.microsoft.com/office/drawing/2014/main" id="{8949C0A6-168B-4C79-B5F9-351D51DD3F1D}"/>
                </a:ext>
              </a:extLst>
            </p:cNvPr>
            <p:cNvSpPr/>
            <p:nvPr/>
          </p:nvSpPr>
          <p:spPr>
            <a:xfrm>
              <a:off x="1207364" y="1838279"/>
              <a:ext cx="7004482" cy="1331050"/>
            </a:xfrm>
            <a:custGeom>
              <a:avLst/>
              <a:gdLst>
                <a:gd name="connsiteX0" fmla="*/ 986315 w 7307987"/>
                <a:gd name="connsiteY0" fmla="*/ 0 h 1331050"/>
                <a:gd name="connsiteX1" fmla="*/ 7307987 w 7307987"/>
                <a:gd name="connsiteY1" fmla="*/ 0 h 1331050"/>
                <a:gd name="connsiteX2" fmla="*/ 7307987 w 7307987"/>
                <a:gd name="connsiteY2" fmla="*/ 1331050 h 1331050"/>
                <a:gd name="connsiteX3" fmla="*/ 0 w 7307987"/>
                <a:gd name="connsiteY3" fmla="*/ 1331050 h 1331050"/>
                <a:gd name="connsiteX4" fmla="*/ 0 w 7307987"/>
                <a:gd name="connsiteY4" fmla="*/ 1216005 h 133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7987" h="1331050">
                  <a:moveTo>
                    <a:pt x="986315" y="0"/>
                  </a:moveTo>
                  <a:lnTo>
                    <a:pt x="7307987" y="0"/>
                  </a:lnTo>
                  <a:lnTo>
                    <a:pt x="7307987" y="1331050"/>
                  </a:lnTo>
                  <a:lnTo>
                    <a:pt x="0" y="1331050"/>
                  </a:lnTo>
                  <a:lnTo>
                    <a:pt x="0" y="1216005"/>
                  </a:lnTo>
                  <a:close/>
                </a:path>
              </a:pathLst>
            </a:custGeom>
            <a:gradFill rotWithShape="1">
              <a:gsLst>
                <a:gs pos="0">
                  <a:srgbClr val="F79646">
                    <a:satMod val="103000"/>
                    <a:lumMod val="102000"/>
                    <a:tint val="94000"/>
                  </a:srgbClr>
                </a:gs>
                <a:gs pos="50000">
                  <a:srgbClr val="F79646">
                    <a:satMod val="110000"/>
                    <a:lumMod val="100000"/>
                    <a:shade val="100000"/>
                  </a:srgbClr>
                </a:gs>
                <a:gs pos="100000">
                  <a:srgbClr val="F79646">
                    <a:lumMod val="99000"/>
                    <a:satMod val="120000"/>
                    <a:shade val="78000"/>
                  </a:srgbClr>
                </a:gs>
              </a:gsLst>
              <a:lin ang="5400000" scaled="0"/>
            </a:gradFill>
            <a:ln w="6350" cap="flat" cmpd="sng" algn="ctr">
              <a:solidFill>
                <a:srgbClr val="F7964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pic>
          <p:nvPicPr>
            <p:cNvPr id="9" name="Picture 8">
              <a:extLst>
                <a:ext uri="{FF2B5EF4-FFF2-40B4-BE49-F238E27FC236}">
                  <a16:creationId xmlns:a16="http://schemas.microsoft.com/office/drawing/2014/main" id="{7AF8017A-DFCB-460B-AA2D-0D3C88E6C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445" y="1811645"/>
              <a:ext cx="1484605" cy="1440067"/>
            </a:xfrm>
            <a:prstGeom prst="rect">
              <a:avLst/>
            </a:prstGeom>
          </p:spPr>
        </p:pic>
      </p:grpSp>
      <p:grpSp>
        <p:nvGrpSpPr>
          <p:cNvPr id="10" name="Group 7">
            <a:extLst>
              <a:ext uri="{FF2B5EF4-FFF2-40B4-BE49-F238E27FC236}">
                <a16:creationId xmlns:a16="http://schemas.microsoft.com/office/drawing/2014/main" id="{F2FBCCC4-A765-4174-90E3-091B7F9388C5}"/>
              </a:ext>
            </a:extLst>
          </p:cNvPr>
          <p:cNvGrpSpPr/>
          <p:nvPr/>
        </p:nvGrpSpPr>
        <p:grpSpPr>
          <a:xfrm>
            <a:off x="314325" y="1748333"/>
            <a:ext cx="6129648" cy="980741"/>
            <a:chOff x="761445" y="1811645"/>
            <a:chExt cx="7450401" cy="1440067"/>
          </a:xfrm>
        </p:grpSpPr>
        <p:sp>
          <p:nvSpPr>
            <p:cNvPr id="11" name="Freeform 8">
              <a:extLst>
                <a:ext uri="{FF2B5EF4-FFF2-40B4-BE49-F238E27FC236}">
                  <a16:creationId xmlns:a16="http://schemas.microsoft.com/office/drawing/2014/main" id="{21350FFF-238D-47B7-9D5D-3FF522BCA508}"/>
                </a:ext>
              </a:extLst>
            </p:cNvPr>
            <p:cNvSpPr/>
            <p:nvPr/>
          </p:nvSpPr>
          <p:spPr>
            <a:xfrm>
              <a:off x="1207364" y="1838279"/>
              <a:ext cx="7004482" cy="1331050"/>
            </a:xfrm>
            <a:custGeom>
              <a:avLst/>
              <a:gdLst>
                <a:gd name="connsiteX0" fmla="*/ 986315 w 7307987"/>
                <a:gd name="connsiteY0" fmla="*/ 0 h 1331050"/>
                <a:gd name="connsiteX1" fmla="*/ 7307987 w 7307987"/>
                <a:gd name="connsiteY1" fmla="*/ 0 h 1331050"/>
                <a:gd name="connsiteX2" fmla="*/ 7307987 w 7307987"/>
                <a:gd name="connsiteY2" fmla="*/ 1331050 h 1331050"/>
                <a:gd name="connsiteX3" fmla="*/ 0 w 7307987"/>
                <a:gd name="connsiteY3" fmla="*/ 1331050 h 1331050"/>
                <a:gd name="connsiteX4" fmla="*/ 0 w 7307987"/>
                <a:gd name="connsiteY4" fmla="*/ 1216005 h 133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7987" h="1331050">
                  <a:moveTo>
                    <a:pt x="986315" y="0"/>
                  </a:moveTo>
                  <a:lnTo>
                    <a:pt x="7307987" y="0"/>
                  </a:lnTo>
                  <a:lnTo>
                    <a:pt x="7307987" y="1331050"/>
                  </a:lnTo>
                  <a:lnTo>
                    <a:pt x="0" y="1331050"/>
                  </a:lnTo>
                  <a:lnTo>
                    <a:pt x="0" y="1216005"/>
                  </a:lnTo>
                  <a:close/>
                </a:path>
              </a:pathLst>
            </a:custGeom>
            <a:gradFill rotWithShape="1">
              <a:gsLst>
                <a:gs pos="0">
                  <a:srgbClr val="4BACC6">
                    <a:satMod val="103000"/>
                    <a:lumMod val="102000"/>
                    <a:tint val="94000"/>
                  </a:srgbClr>
                </a:gs>
                <a:gs pos="50000">
                  <a:srgbClr val="4BACC6">
                    <a:satMod val="110000"/>
                    <a:lumMod val="100000"/>
                    <a:shade val="100000"/>
                  </a:srgbClr>
                </a:gs>
                <a:gs pos="100000">
                  <a:srgbClr val="4BACC6">
                    <a:lumMod val="99000"/>
                    <a:satMod val="120000"/>
                    <a:shade val="78000"/>
                  </a:srgbClr>
                </a:gs>
              </a:gsLst>
              <a:lin ang="5400000" scaled="0"/>
            </a:gradFill>
            <a:ln w="6350" cap="flat" cmpd="sng" algn="ctr">
              <a:solidFill>
                <a:srgbClr val="4BACC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pic>
          <p:nvPicPr>
            <p:cNvPr id="12" name="Picture 11">
              <a:extLst>
                <a:ext uri="{FF2B5EF4-FFF2-40B4-BE49-F238E27FC236}">
                  <a16:creationId xmlns:a16="http://schemas.microsoft.com/office/drawing/2014/main" id="{B200FA64-34FA-4B28-9203-EC6445E0AA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445" y="1811645"/>
              <a:ext cx="1484605" cy="1440067"/>
            </a:xfrm>
            <a:prstGeom prst="rect">
              <a:avLst/>
            </a:prstGeom>
          </p:spPr>
        </p:pic>
      </p:grpSp>
      <p:grpSp>
        <p:nvGrpSpPr>
          <p:cNvPr id="13" name="Group 10">
            <a:extLst>
              <a:ext uri="{FF2B5EF4-FFF2-40B4-BE49-F238E27FC236}">
                <a16:creationId xmlns:a16="http://schemas.microsoft.com/office/drawing/2014/main" id="{81DF7AF2-14A9-48D6-BB41-F3B7026B924E}"/>
              </a:ext>
            </a:extLst>
          </p:cNvPr>
          <p:cNvGrpSpPr/>
          <p:nvPr/>
        </p:nvGrpSpPr>
        <p:grpSpPr>
          <a:xfrm>
            <a:off x="314325" y="2735921"/>
            <a:ext cx="6129648" cy="980741"/>
            <a:chOff x="761445" y="1811644"/>
            <a:chExt cx="7450401" cy="1440067"/>
          </a:xfrm>
        </p:grpSpPr>
        <p:sp>
          <p:nvSpPr>
            <p:cNvPr id="14" name="Freeform 11">
              <a:extLst>
                <a:ext uri="{FF2B5EF4-FFF2-40B4-BE49-F238E27FC236}">
                  <a16:creationId xmlns:a16="http://schemas.microsoft.com/office/drawing/2014/main" id="{90B3552E-0CAD-4CE9-8E6B-1E37AEC40E57}"/>
                </a:ext>
              </a:extLst>
            </p:cNvPr>
            <p:cNvSpPr/>
            <p:nvPr/>
          </p:nvSpPr>
          <p:spPr>
            <a:xfrm>
              <a:off x="1207364" y="1838279"/>
              <a:ext cx="7004482" cy="1331050"/>
            </a:xfrm>
            <a:custGeom>
              <a:avLst/>
              <a:gdLst>
                <a:gd name="connsiteX0" fmla="*/ 986315 w 7307987"/>
                <a:gd name="connsiteY0" fmla="*/ 0 h 1331050"/>
                <a:gd name="connsiteX1" fmla="*/ 7307987 w 7307987"/>
                <a:gd name="connsiteY1" fmla="*/ 0 h 1331050"/>
                <a:gd name="connsiteX2" fmla="*/ 7307987 w 7307987"/>
                <a:gd name="connsiteY2" fmla="*/ 1331050 h 1331050"/>
                <a:gd name="connsiteX3" fmla="*/ 0 w 7307987"/>
                <a:gd name="connsiteY3" fmla="*/ 1331050 h 1331050"/>
                <a:gd name="connsiteX4" fmla="*/ 0 w 7307987"/>
                <a:gd name="connsiteY4" fmla="*/ 1216005 h 133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7987" h="1331050">
                  <a:moveTo>
                    <a:pt x="986315" y="0"/>
                  </a:moveTo>
                  <a:lnTo>
                    <a:pt x="7307987" y="0"/>
                  </a:lnTo>
                  <a:lnTo>
                    <a:pt x="7307987" y="1331050"/>
                  </a:lnTo>
                  <a:lnTo>
                    <a:pt x="0" y="1331050"/>
                  </a:lnTo>
                  <a:lnTo>
                    <a:pt x="0" y="1216005"/>
                  </a:lnTo>
                  <a:close/>
                </a:path>
              </a:pathLst>
            </a:custGeom>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w="6350" cap="flat" cmpd="sng" algn="ctr">
              <a:solidFill>
                <a:srgbClr val="9BBB5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pic>
          <p:nvPicPr>
            <p:cNvPr id="15" name="Picture 14">
              <a:extLst>
                <a:ext uri="{FF2B5EF4-FFF2-40B4-BE49-F238E27FC236}">
                  <a16:creationId xmlns:a16="http://schemas.microsoft.com/office/drawing/2014/main" id="{1195131F-66CA-40AD-A69E-EFCFC4DC8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445" y="1811644"/>
              <a:ext cx="1484605" cy="1440067"/>
            </a:xfrm>
            <a:prstGeom prst="rect">
              <a:avLst/>
            </a:prstGeom>
          </p:spPr>
        </p:pic>
      </p:grpSp>
      <p:grpSp>
        <p:nvGrpSpPr>
          <p:cNvPr id="16" name="Group 15">
            <a:extLst>
              <a:ext uri="{FF2B5EF4-FFF2-40B4-BE49-F238E27FC236}">
                <a16:creationId xmlns:a16="http://schemas.microsoft.com/office/drawing/2014/main" id="{719BA37B-B302-4F2A-9AB1-920CD6EDDD12}"/>
              </a:ext>
            </a:extLst>
          </p:cNvPr>
          <p:cNvGrpSpPr/>
          <p:nvPr/>
        </p:nvGrpSpPr>
        <p:grpSpPr>
          <a:xfrm>
            <a:off x="412192" y="3678695"/>
            <a:ext cx="6024873" cy="1084497"/>
            <a:chOff x="761445" y="1928536"/>
            <a:chExt cx="7450401" cy="1323175"/>
          </a:xfrm>
        </p:grpSpPr>
        <p:sp>
          <p:nvSpPr>
            <p:cNvPr id="17" name="Freeform 15">
              <a:extLst>
                <a:ext uri="{FF2B5EF4-FFF2-40B4-BE49-F238E27FC236}">
                  <a16:creationId xmlns:a16="http://schemas.microsoft.com/office/drawing/2014/main" id="{D004E102-E0A1-4E94-B34D-81AF202B6D75}"/>
                </a:ext>
              </a:extLst>
            </p:cNvPr>
            <p:cNvSpPr/>
            <p:nvPr/>
          </p:nvSpPr>
          <p:spPr>
            <a:xfrm>
              <a:off x="1207364" y="1953955"/>
              <a:ext cx="7004482" cy="1215373"/>
            </a:xfrm>
            <a:custGeom>
              <a:avLst/>
              <a:gdLst>
                <a:gd name="connsiteX0" fmla="*/ 986315 w 7307987"/>
                <a:gd name="connsiteY0" fmla="*/ 0 h 1331050"/>
                <a:gd name="connsiteX1" fmla="*/ 7307987 w 7307987"/>
                <a:gd name="connsiteY1" fmla="*/ 0 h 1331050"/>
                <a:gd name="connsiteX2" fmla="*/ 7307987 w 7307987"/>
                <a:gd name="connsiteY2" fmla="*/ 1331050 h 1331050"/>
                <a:gd name="connsiteX3" fmla="*/ 0 w 7307987"/>
                <a:gd name="connsiteY3" fmla="*/ 1331050 h 1331050"/>
                <a:gd name="connsiteX4" fmla="*/ 0 w 7307987"/>
                <a:gd name="connsiteY4" fmla="*/ 1216005 h 133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7987" h="1331050">
                  <a:moveTo>
                    <a:pt x="986315" y="0"/>
                  </a:moveTo>
                  <a:lnTo>
                    <a:pt x="7307987" y="0"/>
                  </a:lnTo>
                  <a:lnTo>
                    <a:pt x="7307987" y="1331050"/>
                  </a:lnTo>
                  <a:lnTo>
                    <a:pt x="0" y="1331050"/>
                  </a:lnTo>
                  <a:lnTo>
                    <a:pt x="0" y="1216005"/>
                  </a:lnTo>
                  <a:close/>
                </a:path>
              </a:pathLst>
            </a:custGeom>
            <a:gradFill rotWithShape="1">
              <a:gsLst>
                <a:gs pos="0">
                  <a:srgbClr val="8064A2">
                    <a:satMod val="103000"/>
                    <a:lumMod val="102000"/>
                    <a:tint val="94000"/>
                  </a:srgbClr>
                </a:gs>
                <a:gs pos="50000">
                  <a:srgbClr val="8064A2">
                    <a:satMod val="110000"/>
                    <a:lumMod val="100000"/>
                    <a:shade val="100000"/>
                  </a:srgbClr>
                </a:gs>
                <a:gs pos="100000">
                  <a:srgbClr val="8064A2">
                    <a:lumMod val="99000"/>
                    <a:satMod val="120000"/>
                    <a:shade val="78000"/>
                  </a:srgbClr>
                </a:gs>
              </a:gsLst>
              <a:lin ang="5400000" scaled="0"/>
            </a:gradFill>
            <a:ln w="6350" cap="flat" cmpd="sng" algn="ctr">
              <a:solidFill>
                <a:srgbClr val="8064A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Arial" charset="0"/>
              </a:endParaRPr>
            </a:p>
          </p:txBody>
        </p:sp>
        <p:pic>
          <p:nvPicPr>
            <p:cNvPr id="18" name="Picture 17">
              <a:extLst>
                <a:ext uri="{FF2B5EF4-FFF2-40B4-BE49-F238E27FC236}">
                  <a16:creationId xmlns:a16="http://schemas.microsoft.com/office/drawing/2014/main" id="{070E0CA8-87F2-43A8-8A87-A6E3EEE296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445" y="1928536"/>
              <a:ext cx="1470278" cy="1323175"/>
            </a:xfrm>
            <a:prstGeom prst="rect">
              <a:avLst/>
            </a:prstGeom>
          </p:spPr>
        </p:pic>
      </p:grpSp>
      <p:sp>
        <p:nvSpPr>
          <p:cNvPr id="22" name="Right Brace 21">
            <a:extLst>
              <a:ext uri="{FF2B5EF4-FFF2-40B4-BE49-F238E27FC236}">
                <a16:creationId xmlns:a16="http://schemas.microsoft.com/office/drawing/2014/main" id="{F3292202-749F-4E27-93BF-F8E17073E979}"/>
              </a:ext>
            </a:extLst>
          </p:cNvPr>
          <p:cNvSpPr/>
          <p:nvPr/>
        </p:nvSpPr>
        <p:spPr>
          <a:xfrm>
            <a:off x="6429526" y="838614"/>
            <a:ext cx="423297" cy="3857056"/>
          </a:xfrm>
          <a:prstGeom prst="rightBrace">
            <a:avLst>
              <a:gd name="adj1" fmla="val 48142"/>
              <a:gd name="adj2" fmla="val 50183"/>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Arial" charset="0"/>
            </a:endParaRPr>
          </a:p>
        </p:txBody>
      </p:sp>
      <p:sp>
        <p:nvSpPr>
          <p:cNvPr id="23" name="TextBox 22">
            <a:extLst>
              <a:ext uri="{FF2B5EF4-FFF2-40B4-BE49-F238E27FC236}">
                <a16:creationId xmlns:a16="http://schemas.microsoft.com/office/drawing/2014/main" id="{CF45A105-7D1F-48DC-8E52-89C4B8DC8C35}"/>
              </a:ext>
            </a:extLst>
          </p:cNvPr>
          <p:cNvSpPr txBox="1"/>
          <p:nvPr/>
        </p:nvSpPr>
        <p:spPr>
          <a:xfrm>
            <a:off x="1637385" y="910029"/>
            <a:ext cx="46905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Institutes/ Universities to offer High Quality Education </a:t>
            </a:r>
          </a:p>
        </p:txBody>
      </p:sp>
      <p:sp>
        <p:nvSpPr>
          <p:cNvPr id="24" name="TextBox 23">
            <a:extLst>
              <a:ext uri="{FF2B5EF4-FFF2-40B4-BE49-F238E27FC236}">
                <a16:creationId xmlns:a16="http://schemas.microsoft.com/office/drawing/2014/main" id="{38D899F5-6E8E-4097-9A06-D0E3EAE02B31}"/>
              </a:ext>
            </a:extLst>
          </p:cNvPr>
          <p:cNvSpPr txBox="1"/>
          <p:nvPr/>
        </p:nvSpPr>
        <p:spPr>
          <a:xfrm>
            <a:off x="1548911" y="1896554"/>
            <a:ext cx="48272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National ranking system will help students to choose the best university. </a:t>
            </a:r>
          </a:p>
        </p:txBody>
      </p:sp>
      <p:sp>
        <p:nvSpPr>
          <p:cNvPr id="25" name="TextBox 24">
            <a:extLst>
              <a:ext uri="{FF2B5EF4-FFF2-40B4-BE49-F238E27FC236}">
                <a16:creationId xmlns:a16="http://schemas.microsoft.com/office/drawing/2014/main" id="{3E9942F0-4E8D-405E-A25C-AFC740EA5609}"/>
              </a:ext>
            </a:extLst>
          </p:cNvPr>
          <p:cNvSpPr txBox="1"/>
          <p:nvPr/>
        </p:nvSpPr>
        <p:spPr>
          <a:xfrm>
            <a:off x="1601153" y="2770987"/>
            <a:ext cx="507293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 national ranking ensures that all higher educational institutes strive hard to improve their rankings.</a:t>
            </a:r>
          </a:p>
        </p:txBody>
      </p:sp>
      <p:sp>
        <p:nvSpPr>
          <p:cNvPr id="26" name="TextBox 25">
            <a:extLst>
              <a:ext uri="{FF2B5EF4-FFF2-40B4-BE49-F238E27FC236}">
                <a16:creationId xmlns:a16="http://schemas.microsoft.com/office/drawing/2014/main" id="{5D8690A1-3ECC-4EC0-A63E-45894726D0A7}"/>
              </a:ext>
            </a:extLst>
          </p:cNvPr>
          <p:cNvSpPr txBox="1"/>
          <p:nvPr/>
        </p:nvSpPr>
        <p:spPr>
          <a:xfrm>
            <a:off x="1619075" y="3856141"/>
            <a:ext cx="49168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a:cs typeface="Arial" charset="0"/>
              </a:rPr>
              <a:t>Indian Universities can compete in Global Rankings </a:t>
            </a:r>
            <a:endParaRPr kumimoji="0" lang="en-US" sz="1800" b="1" i="0" u="none" strike="noStrike" kern="1200" cap="none" spc="0" normalizeH="0" baseline="0" noProof="0" dirty="0">
              <a:ln>
                <a:noFill/>
              </a:ln>
              <a:solidFill>
                <a:srgbClr val="FFFFFF"/>
              </a:solidFill>
              <a:effectLst/>
              <a:uLnTx/>
              <a:uFillTx/>
              <a:latin typeface="Calibri"/>
              <a:ea typeface="+mn-ea"/>
              <a:cs typeface="Arial" charset="0"/>
            </a:endParaRPr>
          </a:p>
        </p:txBody>
      </p:sp>
      <p:sp>
        <p:nvSpPr>
          <p:cNvPr id="28" name="Oval 27">
            <a:extLst>
              <a:ext uri="{FF2B5EF4-FFF2-40B4-BE49-F238E27FC236}">
                <a16:creationId xmlns:a16="http://schemas.microsoft.com/office/drawing/2014/main" id="{43F614AD-9309-44A6-A486-B7F0E04994C2}"/>
              </a:ext>
            </a:extLst>
          </p:cNvPr>
          <p:cNvSpPr/>
          <p:nvPr/>
        </p:nvSpPr>
        <p:spPr>
          <a:xfrm>
            <a:off x="6887458" y="1596549"/>
            <a:ext cx="2180341" cy="2180163"/>
          </a:xfrm>
          <a:prstGeom prst="ellipse">
            <a:avLst/>
          </a:prstGeom>
          <a:solidFill>
            <a:schemeClr val="accent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ADVANTAGES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OF NIRF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RANKING</a:t>
            </a:r>
            <a:endParaRPr kumimoji="0" lang="en-US" sz="1800" b="0" i="0" u="none" strike="noStrike" kern="0" cap="none" spc="0" normalizeH="0" baseline="0" noProof="0" dirty="0">
              <a:ln>
                <a:noFill/>
              </a:ln>
              <a:solidFill>
                <a:prstClr val="white"/>
              </a:solidFill>
              <a:effectLst/>
              <a:uLnTx/>
              <a:uFillTx/>
              <a:latin typeface="Calibri"/>
              <a:ea typeface="+mn-ea"/>
              <a:cs typeface="Arial" charset="0"/>
            </a:endParaRPr>
          </a:p>
        </p:txBody>
      </p:sp>
    </p:spTree>
    <p:extLst>
      <p:ext uri="{BB962C8B-B14F-4D97-AF65-F5344CB8AC3E}">
        <p14:creationId xmlns:p14="http://schemas.microsoft.com/office/powerpoint/2010/main" val="4219742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p:txBody>
          <a:bodyPr/>
          <a:lstStyle/>
          <a:p>
            <a:r>
              <a:rPr lang="en-US" dirty="0"/>
              <a:t>Global Rankings</a:t>
            </a:r>
          </a:p>
        </p:txBody>
      </p:sp>
      <p:graphicFrame>
        <p:nvGraphicFramePr>
          <p:cNvPr id="5" name="Table 13">
            <a:extLst>
              <a:ext uri="{FF2B5EF4-FFF2-40B4-BE49-F238E27FC236}">
                <a16:creationId xmlns:a16="http://schemas.microsoft.com/office/drawing/2014/main" id="{70611D4D-9968-4C6E-9D26-AC54D0C6D373}"/>
              </a:ext>
            </a:extLst>
          </p:cNvPr>
          <p:cNvGraphicFramePr>
            <a:graphicFrameLocks noGrp="1"/>
          </p:cNvGraphicFramePr>
          <p:nvPr>
            <p:extLst>
              <p:ext uri="{D42A27DB-BD31-4B8C-83A1-F6EECF244321}">
                <p14:modId xmlns:p14="http://schemas.microsoft.com/office/powerpoint/2010/main" val="1383772861"/>
              </p:ext>
            </p:extLst>
          </p:nvPr>
        </p:nvGraphicFramePr>
        <p:xfrm>
          <a:off x="533400" y="1276350"/>
          <a:ext cx="7848600" cy="3394625"/>
        </p:xfrm>
        <a:graphic>
          <a:graphicData uri="http://schemas.openxmlformats.org/drawingml/2006/table">
            <a:tbl>
              <a:tblPr firstRow="1" bandRow="1">
                <a:tableStyleId>{F2DE63D5-997A-4646-A377-4702673A728D}</a:tableStyleId>
              </a:tblPr>
              <a:tblGrid>
                <a:gridCol w="7848600">
                  <a:extLst>
                    <a:ext uri="{9D8B030D-6E8A-4147-A177-3AD203B41FA5}">
                      <a16:colId xmlns:a16="http://schemas.microsoft.com/office/drawing/2014/main" val="1763799401"/>
                    </a:ext>
                  </a:extLst>
                </a:gridCol>
              </a:tblGrid>
              <a:tr h="559985">
                <a:tc>
                  <a:txBody>
                    <a:bodyPr/>
                    <a:lstStyle/>
                    <a:p>
                      <a:r>
                        <a:rPr lang="en-IN" dirty="0">
                          <a:solidFill>
                            <a:schemeClr val="tx1"/>
                          </a:solidFill>
                        </a:rPr>
                        <a:t>Major International Rankings</a:t>
                      </a:r>
                    </a:p>
                  </a:txBody>
                  <a:tcPr/>
                </a:tc>
                <a:extLst>
                  <a:ext uri="{0D108BD9-81ED-4DB2-BD59-A6C34878D82A}">
                    <a16:rowId xmlns:a16="http://schemas.microsoft.com/office/drawing/2014/main" val="1523704038"/>
                  </a:ext>
                </a:extLst>
              </a:tr>
              <a:tr h="236472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The QS World University Rankings : </a:t>
                      </a:r>
                      <a:r>
                        <a:rPr kumimoji="0" lang="en-US" sz="1800" b="0" i="0" u="none" strike="noStrike" kern="1200" cap="none" spc="0" normalizeH="0" baseline="0" noProof="0" dirty="0">
                          <a:ln>
                            <a:noFill/>
                          </a:ln>
                          <a:solidFill>
                            <a:schemeClr val="tx1"/>
                          </a:solidFill>
                          <a:effectLst/>
                          <a:uLnTx/>
                          <a:uFillTx/>
                          <a:latin typeface="+mn-lt"/>
                          <a:ea typeface="+mn-ea"/>
                          <a:cs typeface="+mn-cs"/>
                        </a:rPr>
                        <a:t>Ranking of the world's top universities by </a:t>
                      </a:r>
                      <a:r>
                        <a:rPr kumimoji="0" lang="en-US" sz="1800" b="0" i="0" u="none" strike="noStrike" kern="1200" cap="none" spc="0" normalizeH="0" baseline="0" noProof="0" dirty="0" err="1">
                          <a:ln>
                            <a:noFill/>
                          </a:ln>
                          <a:solidFill>
                            <a:schemeClr val="tx1"/>
                          </a:solidFill>
                          <a:effectLst/>
                          <a:uLnTx/>
                          <a:uFillTx/>
                          <a:latin typeface="+mn-lt"/>
                          <a:ea typeface="+mn-ea"/>
                          <a:cs typeface="+mn-cs"/>
                        </a:rPr>
                        <a:t>Quacquarelli</a:t>
                      </a:r>
                      <a:r>
                        <a:rPr kumimoji="0" lang="en-US" sz="1800" b="0" i="0" u="none" strike="noStrike" kern="1200" cap="none" spc="0" normalizeH="0" baseline="0" noProof="0" dirty="0">
                          <a:ln>
                            <a:noFill/>
                          </a:ln>
                          <a:solidFill>
                            <a:schemeClr val="tx1"/>
                          </a:solidFill>
                          <a:effectLst/>
                          <a:uLnTx/>
                          <a:uFillTx/>
                          <a:latin typeface="+mn-lt"/>
                          <a:ea typeface="+mn-ea"/>
                          <a:cs typeface="+mn-cs"/>
                        </a:rPr>
                        <a:t> Symonds published annually since 2004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dirty="0">
                          <a:ln>
                            <a:noFill/>
                          </a:ln>
                          <a:solidFill>
                            <a:schemeClr val="tx1"/>
                          </a:solidFill>
                          <a:effectLst/>
                          <a:uLnTx/>
                          <a:uFillTx/>
                          <a:latin typeface="+mn-lt"/>
                          <a:ea typeface="+mn-ea"/>
                          <a:cs typeface="+mn-cs"/>
                        </a:rPr>
                        <a:t>Times Higher Education World Reputation Rankings: </a:t>
                      </a:r>
                      <a:r>
                        <a:rPr kumimoji="0" lang="en-US" sz="1800" b="1" i="1" u="none" strike="noStrike" kern="1200" cap="none" spc="0" normalizeH="0" baseline="0" dirty="0">
                          <a:ln>
                            <a:noFill/>
                          </a:ln>
                          <a:solidFill>
                            <a:schemeClr val="tx1"/>
                          </a:solidFill>
                          <a:effectLst/>
                          <a:uLnTx/>
                          <a:uFillTx/>
                          <a:latin typeface="+mn-lt"/>
                          <a:ea typeface="+mn-ea"/>
                          <a:cs typeface="+mn-cs"/>
                        </a:rPr>
                        <a:t>Published </a:t>
                      </a:r>
                      <a:r>
                        <a:rPr kumimoji="0" lang="en-US" sz="1800" b="0" i="0" u="none" strike="noStrike" kern="1200" cap="none" spc="0" normalizeH="0" baseline="0" dirty="0">
                          <a:ln>
                            <a:noFill/>
                          </a:ln>
                          <a:solidFill>
                            <a:schemeClr val="tx1"/>
                          </a:solidFill>
                          <a:effectLst/>
                          <a:uLnTx/>
                          <a:uFillTx/>
                          <a:latin typeface="+mn-lt"/>
                          <a:ea typeface="+mn-ea"/>
                          <a:cs typeface="+mn-cs"/>
                        </a:rPr>
                        <a:t>for the first time in March 2011. The rankings are based on a survey of (for 2016) 10,323 academics from 133 countries.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Academic Ranking of World Universities : </a:t>
                      </a:r>
                      <a:r>
                        <a:rPr kumimoji="0" lang="en-US" sz="1800" b="0" i="0" u="none" strike="noStrike" kern="1200" cap="none" spc="0" normalizeH="0" baseline="0" noProof="0" dirty="0">
                          <a:ln>
                            <a:noFill/>
                          </a:ln>
                          <a:solidFill>
                            <a:schemeClr val="tx1"/>
                          </a:solidFill>
                          <a:effectLst/>
                          <a:uLnTx/>
                          <a:uFillTx/>
                          <a:latin typeface="+mn-lt"/>
                          <a:ea typeface="+mn-ea"/>
                          <a:cs typeface="+mn-cs"/>
                        </a:rPr>
                        <a:t>Compiled originally by the Shanghai Jiao Tong University and now maintained by the Shanghai Ranking Consultancy, since 2003</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968443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p:txBody>
          <a:bodyPr/>
          <a:lstStyle/>
          <a:p>
            <a:r>
              <a:rPr lang="en-US" dirty="0"/>
              <a:t>‘QS World University’ Rankings Methodology</a:t>
            </a:r>
          </a:p>
        </p:txBody>
      </p:sp>
      <p:pic>
        <p:nvPicPr>
          <p:cNvPr id="6" name="Picture 5">
            <a:extLst>
              <a:ext uri="{FF2B5EF4-FFF2-40B4-BE49-F238E27FC236}">
                <a16:creationId xmlns:a16="http://schemas.microsoft.com/office/drawing/2014/main" id="{B64564CB-CB4A-4381-B955-BEBA16084E17}"/>
              </a:ext>
            </a:extLst>
          </p:cNvPr>
          <p:cNvPicPr>
            <a:picLocks noChangeAspect="1"/>
          </p:cNvPicPr>
          <p:nvPr/>
        </p:nvPicPr>
        <p:blipFill>
          <a:blip r:embed="rId2"/>
          <a:stretch>
            <a:fillRect/>
          </a:stretch>
        </p:blipFill>
        <p:spPr>
          <a:xfrm>
            <a:off x="3962399" y="1529391"/>
            <a:ext cx="4811970" cy="2490159"/>
          </a:xfrm>
          <a:prstGeom prst="rect">
            <a:avLst/>
          </a:prstGeom>
        </p:spPr>
      </p:pic>
      <p:graphicFrame>
        <p:nvGraphicFramePr>
          <p:cNvPr id="7" name="Table 13">
            <a:extLst>
              <a:ext uri="{FF2B5EF4-FFF2-40B4-BE49-F238E27FC236}">
                <a16:creationId xmlns:a16="http://schemas.microsoft.com/office/drawing/2014/main" id="{5360DF5C-ABB5-4847-B72E-F51C3FB8F75C}"/>
              </a:ext>
            </a:extLst>
          </p:cNvPr>
          <p:cNvGraphicFramePr>
            <a:graphicFrameLocks noGrp="1"/>
          </p:cNvGraphicFramePr>
          <p:nvPr>
            <p:extLst>
              <p:ext uri="{D42A27DB-BD31-4B8C-83A1-F6EECF244321}">
                <p14:modId xmlns:p14="http://schemas.microsoft.com/office/powerpoint/2010/main" val="1463028811"/>
              </p:ext>
            </p:extLst>
          </p:nvPr>
        </p:nvGraphicFramePr>
        <p:xfrm>
          <a:off x="609600" y="1529391"/>
          <a:ext cx="3124200" cy="2164080"/>
        </p:xfrm>
        <a:graphic>
          <a:graphicData uri="http://schemas.openxmlformats.org/drawingml/2006/table">
            <a:tbl>
              <a:tblPr firstRow="1" bandRow="1">
                <a:tableStyleId>{F2DE63D5-997A-4646-A377-4702673A728D}</a:tableStyleId>
              </a:tblPr>
              <a:tblGrid>
                <a:gridCol w="3124200">
                  <a:extLst>
                    <a:ext uri="{9D8B030D-6E8A-4147-A177-3AD203B41FA5}">
                      <a16:colId xmlns:a16="http://schemas.microsoft.com/office/drawing/2014/main" val="1763799401"/>
                    </a:ext>
                  </a:extLst>
                </a:gridCol>
              </a:tblGrid>
              <a:tr h="292452">
                <a:tc>
                  <a:txBody>
                    <a:bodyPr/>
                    <a:lstStyle/>
                    <a:p>
                      <a:r>
                        <a:rPr lang="en-IN" dirty="0">
                          <a:solidFill>
                            <a:schemeClr val="tx1"/>
                          </a:solidFill>
                        </a:rPr>
                        <a:t>QS Methodology</a:t>
                      </a:r>
                    </a:p>
                  </a:txBody>
                  <a:tcPr>
                    <a:solidFill>
                      <a:srgbClr val="FFC000"/>
                    </a:solidFill>
                  </a:tcPr>
                </a:tc>
                <a:extLst>
                  <a:ext uri="{0D108BD9-81ED-4DB2-BD59-A6C34878D82A}">
                    <a16:rowId xmlns:a16="http://schemas.microsoft.com/office/drawing/2014/main" val="1523704038"/>
                  </a:ext>
                </a:extLst>
              </a:tr>
              <a:tr h="91150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Academic Reputation (40%)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Employer Reputation (10%)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Faculty Student Ratio (20%)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Citations per faculty (20%)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International faculty ratio/International student ratio (5% each)</a:t>
                      </a:r>
                    </a:p>
                  </a:txBody>
                  <a:tcPr/>
                </a:tc>
                <a:extLst>
                  <a:ext uri="{0D108BD9-81ED-4DB2-BD59-A6C34878D82A}">
                    <a16:rowId xmlns:a16="http://schemas.microsoft.com/office/drawing/2014/main" val="3898836576"/>
                  </a:ext>
                </a:extLst>
              </a:tr>
            </a:tbl>
          </a:graphicData>
        </a:graphic>
      </p:graphicFrame>
      <p:sp>
        <p:nvSpPr>
          <p:cNvPr id="10" name="Title 1">
            <a:extLst>
              <a:ext uri="{FF2B5EF4-FFF2-40B4-BE49-F238E27FC236}">
                <a16:creationId xmlns:a16="http://schemas.microsoft.com/office/drawing/2014/main" id="{3560017E-9078-4D35-BB50-B69CEE615F8B}"/>
              </a:ext>
            </a:extLst>
          </p:cNvPr>
          <p:cNvSpPr txBox="1">
            <a:spLocks/>
          </p:cNvSpPr>
          <p:nvPr/>
        </p:nvSpPr>
        <p:spPr>
          <a:xfrm>
            <a:off x="544769" y="4519202"/>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Calibri"/>
                <a:ea typeface="+mj-ea"/>
                <a:cs typeface="+mj-cs"/>
              </a:rPr>
              <a:t>Ref: </a:t>
            </a:r>
            <a:r>
              <a:rPr lang="en-US" sz="1100" dirty="0"/>
              <a:t>www.topuniversities.com</a:t>
            </a:r>
            <a:endParaRPr kumimoji="0" lang="en-US" sz="1100" b="1" i="1" u="none" strike="noStrike" kern="1200" cap="none" spc="0" normalizeH="0" baseline="0" noProof="0" dirty="0">
              <a:ln>
                <a:noFill/>
              </a:ln>
              <a:solidFill>
                <a:prstClr val="black"/>
              </a:solidFill>
              <a:effectLst/>
              <a:uLnTx/>
              <a:uFillTx/>
              <a:latin typeface="Calibri"/>
              <a:ea typeface="+mj-ea"/>
              <a:cs typeface="+mj-cs"/>
            </a:endParaRPr>
          </a:p>
        </p:txBody>
      </p:sp>
    </p:spTree>
    <p:extLst>
      <p:ext uri="{BB962C8B-B14F-4D97-AF65-F5344CB8AC3E}">
        <p14:creationId xmlns:p14="http://schemas.microsoft.com/office/powerpoint/2010/main" val="36713919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p:txBody>
          <a:bodyPr/>
          <a:lstStyle/>
          <a:p>
            <a:r>
              <a:rPr lang="en-US" dirty="0"/>
              <a:t>Times Higher Education World University Rankings</a:t>
            </a:r>
          </a:p>
        </p:txBody>
      </p:sp>
      <p:pic>
        <p:nvPicPr>
          <p:cNvPr id="3" name="Picture 2">
            <a:extLst>
              <a:ext uri="{FF2B5EF4-FFF2-40B4-BE49-F238E27FC236}">
                <a16:creationId xmlns:a16="http://schemas.microsoft.com/office/drawing/2014/main" id="{CF7FC91F-BD20-4841-8941-FC3B156437F3}"/>
              </a:ext>
            </a:extLst>
          </p:cNvPr>
          <p:cNvPicPr>
            <a:picLocks noChangeAspect="1"/>
          </p:cNvPicPr>
          <p:nvPr/>
        </p:nvPicPr>
        <p:blipFill>
          <a:blip r:embed="rId2"/>
          <a:stretch>
            <a:fillRect/>
          </a:stretch>
        </p:blipFill>
        <p:spPr>
          <a:xfrm>
            <a:off x="1586593" y="1370068"/>
            <a:ext cx="5661649" cy="3182881"/>
          </a:xfrm>
          <a:prstGeom prst="rect">
            <a:avLst/>
          </a:prstGeom>
        </p:spPr>
      </p:pic>
      <p:sp>
        <p:nvSpPr>
          <p:cNvPr id="5" name="Title 1">
            <a:extLst>
              <a:ext uri="{FF2B5EF4-FFF2-40B4-BE49-F238E27FC236}">
                <a16:creationId xmlns:a16="http://schemas.microsoft.com/office/drawing/2014/main" id="{EF77E6E1-8ACA-417C-8AC8-F2B17100EA33}"/>
              </a:ext>
            </a:extLst>
          </p:cNvPr>
          <p:cNvSpPr txBox="1">
            <a:spLocks/>
          </p:cNvSpPr>
          <p:nvPr/>
        </p:nvSpPr>
        <p:spPr>
          <a:xfrm>
            <a:off x="1600200" y="4552950"/>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1" i="1" u="none" strike="noStrike" kern="1200" cap="none" spc="0" normalizeH="0" baseline="0" noProof="0" dirty="0">
                <a:ln>
                  <a:noFill/>
                </a:ln>
                <a:solidFill>
                  <a:prstClr val="black"/>
                </a:solidFill>
                <a:effectLst/>
                <a:uLnTx/>
                <a:uFillTx/>
                <a:latin typeface="Calibri"/>
                <a:ea typeface="+mj-ea"/>
                <a:cs typeface="+mj-cs"/>
              </a:rPr>
              <a:t>Ref: </a:t>
            </a:r>
            <a:r>
              <a:rPr lang="en-US" sz="1100" dirty="0"/>
              <a:t>www.timeshighereducation.com</a:t>
            </a:r>
            <a:endParaRPr kumimoji="0" lang="en-US" sz="1100" b="1" i="1" u="none" strike="noStrike" kern="1200" cap="none" spc="0" normalizeH="0" baseline="0" noProof="0" dirty="0">
              <a:ln>
                <a:noFill/>
              </a:ln>
              <a:solidFill>
                <a:prstClr val="black"/>
              </a:solidFill>
              <a:effectLst/>
              <a:uLnTx/>
              <a:uFillTx/>
              <a:latin typeface="Calibri"/>
              <a:ea typeface="+mj-ea"/>
              <a:cs typeface="+mj-cs"/>
            </a:endParaRPr>
          </a:p>
        </p:txBody>
      </p:sp>
    </p:spTree>
    <p:extLst>
      <p:ext uri="{BB962C8B-B14F-4D97-AF65-F5344CB8AC3E}">
        <p14:creationId xmlns:p14="http://schemas.microsoft.com/office/powerpoint/2010/main" val="34032013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p:txBody>
          <a:bodyPr/>
          <a:lstStyle/>
          <a:p>
            <a:r>
              <a:rPr lang="en-US" dirty="0"/>
              <a:t>‘THE World University Rankings’ Methodology : </a:t>
            </a:r>
          </a:p>
        </p:txBody>
      </p:sp>
      <p:pic>
        <p:nvPicPr>
          <p:cNvPr id="4" name="Picture 3">
            <a:extLst>
              <a:ext uri="{FF2B5EF4-FFF2-40B4-BE49-F238E27FC236}">
                <a16:creationId xmlns:a16="http://schemas.microsoft.com/office/drawing/2014/main" id="{3E5A701E-9162-4368-80C3-4A458FCFC48F}"/>
              </a:ext>
            </a:extLst>
          </p:cNvPr>
          <p:cNvPicPr>
            <a:picLocks noChangeAspect="1"/>
          </p:cNvPicPr>
          <p:nvPr/>
        </p:nvPicPr>
        <p:blipFill rotWithShape="1">
          <a:blip r:embed="rId2"/>
          <a:srcRect t="9697"/>
          <a:stretch/>
        </p:blipFill>
        <p:spPr>
          <a:xfrm>
            <a:off x="1774991" y="1200150"/>
            <a:ext cx="4949069" cy="3352800"/>
          </a:xfrm>
          <a:prstGeom prst="rect">
            <a:avLst/>
          </a:prstGeom>
        </p:spPr>
      </p:pic>
      <p:sp>
        <p:nvSpPr>
          <p:cNvPr id="7" name="TextBox 6">
            <a:extLst>
              <a:ext uri="{FF2B5EF4-FFF2-40B4-BE49-F238E27FC236}">
                <a16:creationId xmlns:a16="http://schemas.microsoft.com/office/drawing/2014/main" id="{F9DE28C4-A90A-402B-AA80-B09770C2481F}"/>
              </a:ext>
            </a:extLst>
          </p:cNvPr>
          <p:cNvSpPr txBox="1"/>
          <p:nvPr/>
        </p:nvSpPr>
        <p:spPr>
          <a:xfrm>
            <a:off x="685800" y="4552950"/>
            <a:ext cx="6935134" cy="246221"/>
          </a:xfrm>
          <a:prstGeom prst="rect">
            <a:avLst/>
          </a:prstGeom>
          <a:noFill/>
        </p:spPr>
        <p:txBody>
          <a:bodyPr wrap="square">
            <a:spAutoFit/>
          </a:bodyPr>
          <a:lstStyle/>
          <a:p>
            <a:r>
              <a:rPr lang="en-US" sz="1000" b="1" i="1" dirty="0">
                <a:solidFill>
                  <a:prstClr val="black"/>
                </a:solidFill>
                <a:latin typeface="Calibri"/>
                <a:ea typeface="+mj-ea"/>
                <a:cs typeface="+mj-cs"/>
              </a:rPr>
              <a:t>Ref : https://www.timeshighereducation.com/cn/student/advice/world-university-rankings-explained</a:t>
            </a:r>
          </a:p>
        </p:txBody>
      </p:sp>
    </p:spTree>
    <p:extLst>
      <p:ext uri="{BB962C8B-B14F-4D97-AF65-F5344CB8AC3E}">
        <p14:creationId xmlns:p14="http://schemas.microsoft.com/office/powerpoint/2010/main" val="6882998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457200" y="703660"/>
            <a:ext cx="8534400" cy="857250"/>
          </a:xfrm>
        </p:spPr>
        <p:txBody>
          <a:bodyPr/>
          <a:lstStyle/>
          <a:p>
            <a:r>
              <a:rPr lang="en-US" dirty="0"/>
              <a:t>‘Academic Ranking of World Universities’ Methodology</a:t>
            </a:r>
          </a:p>
        </p:txBody>
      </p:sp>
      <p:sp>
        <p:nvSpPr>
          <p:cNvPr id="7" name="TextBox 6">
            <a:extLst>
              <a:ext uri="{FF2B5EF4-FFF2-40B4-BE49-F238E27FC236}">
                <a16:creationId xmlns:a16="http://schemas.microsoft.com/office/drawing/2014/main" id="{F9DE28C4-A90A-402B-AA80-B09770C2481F}"/>
              </a:ext>
            </a:extLst>
          </p:cNvPr>
          <p:cNvSpPr txBox="1"/>
          <p:nvPr/>
        </p:nvSpPr>
        <p:spPr>
          <a:xfrm>
            <a:off x="468086" y="4629150"/>
            <a:ext cx="6935134" cy="246221"/>
          </a:xfrm>
          <a:prstGeom prst="rect">
            <a:avLst/>
          </a:prstGeom>
          <a:noFill/>
        </p:spPr>
        <p:txBody>
          <a:bodyPr wrap="square">
            <a:spAutoFit/>
          </a:bodyPr>
          <a:lstStyle/>
          <a:p>
            <a:r>
              <a:rPr lang="en-US" sz="1000" b="1" i="1" dirty="0">
                <a:solidFill>
                  <a:prstClr val="black"/>
                </a:solidFill>
                <a:latin typeface="Calibri"/>
                <a:ea typeface="+mj-ea"/>
                <a:cs typeface="+mj-cs"/>
              </a:rPr>
              <a:t>Ref : http://www.shanghairanking.com/ARWU-Methodology-2020.html#2</a:t>
            </a:r>
          </a:p>
        </p:txBody>
      </p:sp>
      <p:pic>
        <p:nvPicPr>
          <p:cNvPr id="5" name="Picture 4">
            <a:extLst>
              <a:ext uri="{FF2B5EF4-FFF2-40B4-BE49-F238E27FC236}">
                <a16:creationId xmlns:a16="http://schemas.microsoft.com/office/drawing/2014/main" id="{DEE32350-056B-41FD-BA23-EFAF906FB7D2}"/>
              </a:ext>
            </a:extLst>
          </p:cNvPr>
          <p:cNvPicPr>
            <a:picLocks noChangeAspect="1"/>
          </p:cNvPicPr>
          <p:nvPr/>
        </p:nvPicPr>
        <p:blipFill rotWithShape="1">
          <a:blip r:embed="rId2"/>
          <a:srcRect l="10000" t="30880" r="35000" b="24815"/>
          <a:stretch/>
        </p:blipFill>
        <p:spPr>
          <a:xfrm>
            <a:off x="520386" y="1244882"/>
            <a:ext cx="7175813" cy="3308067"/>
          </a:xfrm>
          <a:prstGeom prst="rect">
            <a:avLst/>
          </a:prstGeom>
        </p:spPr>
      </p:pic>
    </p:spTree>
    <p:extLst>
      <p:ext uri="{BB962C8B-B14F-4D97-AF65-F5344CB8AC3E}">
        <p14:creationId xmlns:p14="http://schemas.microsoft.com/office/powerpoint/2010/main" val="34348401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262" y="666750"/>
            <a:ext cx="8229600" cy="472679"/>
          </a:xfrm>
        </p:spPr>
        <p:txBody>
          <a:bodyPr/>
          <a:lstStyle/>
          <a:p>
            <a:r>
              <a:rPr lang="en-US" dirty="0"/>
              <a:t>Introduction</a:t>
            </a:r>
          </a:p>
        </p:txBody>
      </p:sp>
      <p:sp>
        <p:nvSpPr>
          <p:cNvPr id="3" name="Content Placeholder 2"/>
          <p:cNvSpPr>
            <a:spLocks noGrp="1"/>
          </p:cNvSpPr>
          <p:nvPr>
            <p:ph idx="1"/>
          </p:nvPr>
        </p:nvSpPr>
        <p:spPr>
          <a:xfrm>
            <a:off x="432262" y="1139429"/>
            <a:ext cx="8406938" cy="3394472"/>
          </a:xfrm>
        </p:spPr>
        <p:txBody>
          <a:bodyPr/>
          <a:lstStyle/>
          <a:p>
            <a:pPr marL="0" marR="0" indent="0">
              <a:lnSpc>
                <a:spcPct val="115000"/>
              </a:lnSpc>
              <a:spcBef>
                <a:spcPts val="0"/>
              </a:spcBef>
              <a:spcAft>
                <a:spcPts val="1000"/>
              </a:spcAft>
              <a:buNone/>
            </a:pPr>
            <a:r>
              <a:rPr lang="en-IN" sz="1800" dirty="0">
                <a:effectLst/>
                <a:latin typeface="Calibri" panose="020F0502020204030204" pitchFamily="34" charset="0"/>
                <a:ea typeface="Calibri" panose="020F0502020204030204" pitchFamily="34" charset="0"/>
              </a:rPr>
              <a:t>National Institutional Ranking Framework (NIRF) is an initiative of the Ministry of Human Resource Development (MHRD) to rank higher education institutions across India. </a:t>
            </a:r>
            <a:r>
              <a:rPr lang="en-IN" dirty="0"/>
              <a:t>The Framework was approved by the MHRD and launched on 29 September 2015. </a:t>
            </a:r>
            <a:r>
              <a:rPr lang="en-IN" sz="1800" dirty="0">
                <a:effectLst/>
                <a:latin typeface="Calibri" panose="020F0502020204030204" pitchFamily="34" charset="0"/>
                <a:ea typeface="Calibri" panose="020F0502020204030204" pitchFamily="34" charset="0"/>
              </a:rPr>
              <a:t>The NIRF is a framework, introduced in 2016, to objectively compare institutions on parameters such as teaching performance, research output, diversity, and reputation</a:t>
            </a:r>
            <a:endParaRPr lang="en-US" sz="1800" dirty="0">
              <a:effectLst/>
              <a:latin typeface="Calibri" panose="020F0502020204030204" pitchFamily="34" charset="0"/>
              <a:ea typeface="Calibri" panose="020F0502020204030204" pitchFamily="34" charset="0"/>
            </a:endParaRPr>
          </a:p>
          <a:p>
            <a:pPr marL="0" marR="0" indent="0">
              <a:lnSpc>
                <a:spcPct val="115000"/>
              </a:lnSpc>
              <a:spcBef>
                <a:spcPts val="0"/>
              </a:spcBef>
              <a:spcAft>
                <a:spcPts val="1000"/>
              </a:spcAft>
              <a:buNone/>
            </a:pPr>
            <a:r>
              <a:rPr lang="en-IN" sz="1800" b="1" dirty="0">
                <a:effectLst/>
                <a:latin typeface="Calibri" panose="020F0502020204030204" pitchFamily="34" charset="0"/>
                <a:ea typeface="Calibri" panose="020F0502020204030204" pitchFamily="34" charset="0"/>
              </a:rPr>
              <a:t>The NIRF aims to</a:t>
            </a:r>
            <a:endParaRPr lang="en-US" sz="1800" b="1" dirty="0">
              <a:latin typeface="Calibri" panose="020F0502020204030204" pitchFamily="34" charset="0"/>
              <a:ea typeface="Calibri" panose="020F0502020204030204" pitchFamily="34" charset="0"/>
            </a:endParaRPr>
          </a:p>
          <a:p>
            <a:pPr>
              <a:lnSpc>
                <a:spcPct val="115000"/>
              </a:lnSpc>
              <a:spcBef>
                <a:spcPts val="0"/>
              </a:spcBef>
              <a:spcAft>
                <a:spcPts val="1000"/>
              </a:spcAft>
            </a:pPr>
            <a:r>
              <a:rPr lang="en-IN" sz="1800" dirty="0">
                <a:latin typeface="Calibri" panose="020F0502020204030204" pitchFamily="34" charset="0"/>
                <a:ea typeface="Calibri" panose="020F0502020204030204" pitchFamily="34" charset="0"/>
              </a:rPr>
              <a:t>I</a:t>
            </a:r>
            <a:r>
              <a:rPr lang="en-IN" sz="1800" dirty="0">
                <a:effectLst/>
                <a:latin typeface="Calibri" panose="020F0502020204030204" pitchFamily="34" charset="0"/>
                <a:ea typeface="Calibri" panose="020F0502020204030204" pitchFamily="34" charset="0"/>
              </a:rPr>
              <a:t>dentify and recognize top performing institutions </a:t>
            </a:r>
            <a:endParaRPr lang="en-US" sz="1800" dirty="0">
              <a:latin typeface="Calibri" panose="020F0502020204030204" pitchFamily="34" charset="0"/>
              <a:ea typeface="Calibri" panose="020F0502020204030204" pitchFamily="34" charset="0"/>
            </a:endParaRPr>
          </a:p>
          <a:p>
            <a:pPr>
              <a:lnSpc>
                <a:spcPct val="115000"/>
              </a:lnSpc>
              <a:spcBef>
                <a:spcPts val="0"/>
              </a:spcBef>
              <a:spcAft>
                <a:spcPts val="1000"/>
              </a:spcAft>
            </a:pPr>
            <a:r>
              <a:rPr lang="en-IN" sz="1800" dirty="0">
                <a:effectLst/>
                <a:latin typeface="Calibri" panose="020F0502020204030204" pitchFamily="34" charset="0"/>
                <a:ea typeface="Calibri" panose="020F0502020204030204" pitchFamily="34" charset="0"/>
              </a:rPr>
              <a:t>Promote competitiveness among institutions </a:t>
            </a:r>
            <a:endParaRPr lang="en-US" sz="1800" dirty="0">
              <a:latin typeface="Calibri" panose="020F0502020204030204" pitchFamily="34" charset="0"/>
              <a:ea typeface="Calibri" panose="020F0502020204030204" pitchFamily="34" charset="0"/>
            </a:endParaRPr>
          </a:p>
          <a:p>
            <a:pPr>
              <a:lnSpc>
                <a:spcPct val="115000"/>
              </a:lnSpc>
              <a:spcBef>
                <a:spcPts val="0"/>
              </a:spcBef>
              <a:spcAft>
                <a:spcPts val="1000"/>
              </a:spcAft>
            </a:pPr>
            <a:r>
              <a:rPr lang="en-IN" sz="1800" dirty="0">
                <a:effectLst/>
                <a:latin typeface="Calibri" panose="020F0502020204030204" pitchFamily="34" charset="0"/>
                <a:ea typeface="Calibri" panose="020F0502020204030204" pitchFamily="34" charset="0"/>
              </a:rPr>
              <a:t>Assist prospective students in their decision-making process when selecting institutions.</a:t>
            </a:r>
            <a:endParaRPr lang="en-US" sz="1800" dirty="0">
              <a:effectLst/>
              <a:latin typeface="Calibri" panose="020F0502020204030204" pitchFamily="34" charset="0"/>
              <a:ea typeface="Calibri" panose="020F0502020204030204" pitchFamily="34" charset="0"/>
            </a:endParaRPr>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‘QS World University Ranking’</a:t>
            </a:r>
          </a:p>
        </p:txBody>
      </p:sp>
      <p:pic>
        <p:nvPicPr>
          <p:cNvPr id="4" name="Picture 3">
            <a:extLst>
              <a:ext uri="{FF2B5EF4-FFF2-40B4-BE49-F238E27FC236}">
                <a16:creationId xmlns:a16="http://schemas.microsoft.com/office/drawing/2014/main" id="{578ABB12-AC0A-42D7-A50C-D9B2A8DE6A93}"/>
              </a:ext>
            </a:extLst>
          </p:cNvPr>
          <p:cNvPicPr>
            <a:picLocks noChangeAspect="1"/>
          </p:cNvPicPr>
          <p:nvPr/>
        </p:nvPicPr>
        <p:blipFill rotWithShape="1">
          <a:blip r:embed="rId2"/>
          <a:srcRect l="6430" t="28935" r="63333" b="13680"/>
          <a:stretch/>
        </p:blipFill>
        <p:spPr>
          <a:xfrm>
            <a:off x="6045882" y="1634070"/>
            <a:ext cx="2743200" cy="2987369"/>
          </a:xfrm>
          <a:prstGeom prst="rect">
            <a:avLst/>
          </a:prstGeom>
        </p:spPr>
      </p:pic>
      <p:pic>
        <p:nvPicPr>
          <p:cNvPr id="8" name="Picture 7">
            <a:extLst>
              <a:ext uri="{FF2B5EF4-FFF2-40B4-BE49-F238E27FC236}">
                <a16:creationId xmlns:a16="http://schemas.microsoft.com/office/drawing/2014/main" id="{FC453D53-A08F-4380-84A6-27D779E9CAD9}"/>
              </a:ext>
            </a:extLst>
          </p:cNvPr>
          <p:cNvPicPr>
            <a:picLocks noChangeAspect="1"/>
          </p:cNvPicPr>
          <p:nvPr/>
        </p:nvPicPr>
        <p:blipFill rotWithShape="1">
          <a:blip r:embed="rId3"/>
          <a:srcRect l="6794" t="30346" r="63334" b="13681"/>
          <a:stretch/>
        </p:blipFill>
        <p:spPr>
          <a:xfrm>
            <a:off x="3102033" y="1634071"/>
            <a:ext cx="2834398" cy="2987370"/>
          </a:xfrm>
          <a:prstGeom prst="rect">
            <a:avLst/>
          </a:prstGeom>
        </p:spPr>
      </p:pic>
      <p:pic>
        <p:nvPicPr>
          <p:cNvPr id="10" name="Picture 9">
            <a:extLst>
              <a:ext uri="{FF2B5EF4-FFF2-40B4-BE49-F238E27FC236}">
                <a16:creationId xmlns:a16="http://schemas.microsoft.com/office/drawing/2014/main" id="{82E43FF8-70B5-43E8-9DE7-187541FF08B1}"/>
              </a:ext>
            </a:extLst>
          </p:cNvPr>
          <p:cNvPicPr>
            <a:picLocks noChangeAspect="1"/>
          </p:cNvPicPr>
          <p:nvPr/>
        </p:nvPicPr>
        <p:blipFill rotWithShape="1">
          <a:blip r:embed="rId4"/>
          <a:srcRect l="6665" t="29259" r="64167" b="13681"/>
          <a:stretch/>
        </p:blipFill>
        <p:spPr>
          <a:xfrm>
            <a:off x="304800" y="1638386"/>
            <a:ext cx="2667000" cy="2934890"/>
          </a:xfrm>
          <a:prstGeom prst="rect">
            <a:avLst/>
          </a:prstGeom>
        </p:spPr>
      </p:pic>
      <p:sp>
        <p:nvSpPr>
          <p:cNvPr id="12" name="TextBox 11">
            <a:extLst>
              <a:ext uri="{FF2B5EF4-FFF2-40B4-BE49-F238E27FC236}">
                <a16:creationId xmlns:a16="http://schemas.microsoft.com/office/drawing/2014/main" id="{1B3DEC4B-4992-4C8F-81D8-3CA44A4B89C2}"/>
              </a:ext>
            </a:extLst>
          </p:cNvPr>
          <p:cNvSpPr txBox="1"/>
          <p:nvPr/>
        </p:nvSpPr>
        <p:spPr>
          <a:xfrm>
            <a:off x="307571" y="1226000"/>
            <a:ext cx="4572000" cy="369332"/>
          </a:xfrm>
          <a:prstGeom prst="rect">
            <a:avLst/>
          </a:prstGeom>
          <a:noFill/>
        </p:spPr>
        <p:txBody>
          <a:bodyPr wrap="square">
            <a:spAutoFit/>
          </a:bodyPr>
          <a:lstStyle/>
          <a:p>
            <a:r>
              <a:rPr lang="en-US" b="1" dirty="0"/>
              <a:t>QS 2019</a:t>
            </a:r>
          </a:p>
        </p:txBody>
      </p:sp>
      <p:sp>
        <p:nvSpPr>
          <p:cNvPr id="13" name="TextBox 12">
            <a:extLst>
              <a:ext uri="{FF2B5EF4-FFF2-40B4-BE49-F238E27FC236}">
                <a16:creationId xmlns:a16="http://schemas.microsoft.com/office/drawing/2014/main" id="{A9E739AD-6C77-44F8-8DF1-607C4A1696B7}"/>
              </a:ext>
            </a:extLst>
          </p:cNvPr>
          <p:cNvSpPr txBox="1"/>
          <p:nvPr/>
        </p:nvSpPr>
        <p:spPr>
          <a:xfrm>
            <a:off x="3102033" y="1226000"/>
            <a:ext cx="4572000" cy="369332"/>
          </a:xfrm>
          <a:prstGeom prst="rect">
            <a:avLst/>
          </a:prstGeom>
          <a:noFill/>
        </p:spPr>
        <p:txBody>
          <a:bodyPr wrap="square">
            <a:spAutoFit/>
          </a:bodyPr>
          <a:lstStyle/>
          <a:p>
            <a:r>
              <a:rPr lang="en-US" b="1" dirty="0"/>
              <a:t>QS 2020</a:t>
            </a:r>
          </a:p>
        </p:txBody>
      </p:sp>
      <p:sp>
        <p:nvSpPr>
          <p:cNvPr id="14" name="TextBox 13">
            <a:extLst>
              <a:ext uri="{FF2B5EF4-FFF2-40B4-BE49-F238E27FC236}">
                <a16:creationId xmlns:a16="http://schemas.microsoft.com/office/drawing/2014/main" id="{BAAC4094-57B4-4AD3-955A-6EA227258358}"/>
              </a:ext>
            </a:extLst>
          </p:cNvPr>
          <p:cNvSpPr txBox="1"/>
          <p:nvPr/>
        </p:nvSpPr>
        <p:spPr>
          <a:xfrm>
            <a:off x="6027871" y="1264738"/>
            <a:ext cx="4572000" cy="369332"/>
          </a:xfrm>
          <a:prstGeom prst="rect">
            <a:avLst/>
          </a:prstGeom>
          <a:noFill/>
        </p:spPr>
        <p:txBody>
          <a:bodyPr wrap="square">
            <a:spAutoFit/>
          </a:bodyPr>
          <a:lstStyle/>
          <a:p>
            <a:r>
              <a:rPr lang="en-US" b="1" dirty="0"/>
              <a:t>QS 2021</a:t>
            </a:r>
          </a:p>
        </p:txBody>
      </p:sp>
      <p:sp>
        <p:nvSpPr>
          <p:cNvPr id="16" name="TextBox 15">
            <a:extLst>
              <a:ext uri="{FF2B5EF4-FFF2-40B4-BE49-F238E27FC236}">
                <a16:creationId xmlns:a16="http://schemas.microsoft.com/office/drawing/2014/main" id="{EC03B9BF-16E3-44E0-ABB2-4B1C23CEAC6B}"/>
              </a:ext>
            </a:extLst>
          </p:cNvPr>
          <p:cNvSpPr txBox="1"/>
          <p:nvPr/>
        </p:nvSpPr>
        <p:spPr>
          <a:xfrm>
            <a:off x="229985" y="4582647"/>
            <a:ext cx="5232862" cy="246221"/>
          </a:xfrm>
          <a:prstGeom prst="rect">
            <a:avLst/>
          </a:prstGeom>
          <a:noFill/>
        </p:spPr>
        <p:txBody>
          <a:bodyPr wrap="square">
            <a:spAutoFit/>
          </a:bodyPr>
          <a:lstStyle/>
          <a:p>
            <a:r>
              <a:rPr lang="en-US" sz="1000" b="1" i="1" dirty="0">
                <a:solidFill>
                  <a:prstClr val="black"/>
                </a:solidFill>
                <a:latin typeface="Calibri"/>
                <a:ea typeface="+mj-ea"/>
                <a:cs typeface="+mj-cs"/>
              </a:rPr>
              <a:t>Ref: https://www.topuniversities.com/qs-world-university-rankings</a:t>
            </a:r>
          </a:p>
        </p:txBody>
      </p:sp>
    </p:spTree>
    <p:extLst>
      <p:ext uri="{BB962C8B-B14F-4D97-AF65-F5344CB8AC3E}">
        <p14:creationId xmlns:p14="http://schemas.microsoft.com/office/powerpoint/2010/main" val="1828070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‘THE World University Ranking 2021’ Indian Universities</a:t>
            </a:r>
          </a:p>
        </p:txBody>
      </p:sp>
      <p:sp>
        <p:nvSpPr>
          <p:cNvPr id="16" name="TextBox 15">
            <a:extLst>
              <a:ext uri="{FF2B5EF4-FFF2-40B4-BE49-F238E27FC236}">
                <a16:creationId xmlns:a16="http://schemas.microsoft.com/office/drawing/2014/main" id="{EC03B9BF-16E3-44E0-ABB2-4B1C23CEAC6B}"/>
              </a:ext>
            </a:extLst>
          </p:cNvPr>
          <p:cNvSpPr txBox="1"/>
          <p:nvPr/>
        </p:nvSpPr>
        <p:spPr>
          <a:xfrm>
            <a:off x="229984" y="4582647"/>
            <a:ext cx="9066415" cy="246221"/>
          </a:xfrm>
          <a:prstGeom prst="rect">
            <a:avLst/>
          </a:prstGeom>
          <a:noFill/>
        </p:spPr>
        <p:txBody>
          <a:bodyPr wrap="square">
            <a:spAutoFit/>
          </a:bodyPr>
          <a:lstStyle/>
          <a:p>
            <a:r>
              <a:rPr lang="en-US" sz="1000" b="1" i="1" dirty="0">
                <a:solidFill>
                  <a:prstClr val="black"/>
                </a:solidFill>
                <a:latin typeface="Calibri"/>
                <a:ea typeface="+mj-ea"/>
                <a:cs typeface="+mj-cs"/>
              </a:rPr>
              <a:t>Ref: https://www.timeshighereducation.com/world-university-rankings/2021/worldranking#!/page/0/length/25/locations/IN/sort_by/rank/sort_order/asc/cols/stats</a:t>
            </a:r>
          </a:p>
        </p:txBody>
      </p:sp>
      <p:pic>
        <p:nvPicPr>
          <p:cNvPr id="17" name="Picture 16">
            <a:extLst>
              <a:ext uri="{FF2B5EF4-FFF2-40B4-BE49-F238E27FC236}">
                <a16:creationId xmlns:a16="http://schemas.microsoft.com/office/drawing/2014/main" id="{E7C305B5-F143-4323-A770-E40B3778F50F}"/>
              </a:ext>
            </a:extLst>
          </p:cNvPr>
          <p:cNvPicPr>
            <a:picLocks noChangeAspect="1"/>
          </p:cNvPicPr>
          <p:nvPr/>
        </p:nvPicPr>
        <p:blipFill rotWithShape="1">
          <a:blip r:embed="rId3"/>
          <a:srcRect t="46260" r="44772"/>
          <a:stretch/>
        </p:blipFill>
        <p:spPr>
          <a:xfrm>
            <a:off x="8982863" y="246889"/>
            <a:ext cx="1565594" cy="2518876"/>
          </a:xfrm>
          <a:prstGeom prst="rect">
            <a:avLst/>
          </a:prstGeom>
        </p:spPr>
      </p:pic>
      <p:graphicFrame>
        <p:nvGraphicFramePr>
          <p:cNvPr id="18" name="Table 13">
            <a:extLst>
              <a:ext uri="{FF2B5EF4-FFF2-40B4-BE49-F238E27FC236}">
                <a16:creationId xmlns:a16="http://schemas.microsoft.com/office/drawing/2014/main" id="{824CD4A7-5992-45F5-8CAE-1E6523260A95}"/>
              </a:ext>
            </a:extLst>
          </p:cNvPr>
          <p:cNvGraphicFramePr>
            <a:graphicFrameLocks noGrp="1"/>
          </p:cNvGraphicFramePr>
          <p:nvPr>
            <p:extLst>
              <p:ext uri="{D42A27DB-BD31-4B8C-83A1-F6EECF244321}">
                <p14:modId xmlns:p14="http://schemas.microsoft.com/office/powerpoint/2010/main" val="1257626820"/>
              </p:ext>
            </p:extLst>
          </p:nvPr>
        </p:nvGraphicFramePr>
        <p:xfrm>
          <a:off x="426692" y="1357043"/>
          <a:ext cx="3096986" cy="837089"/>
        </p:xfrm>
        <a:graphic>
          <a:graphicData uri="http://schemas.openxmlformats.org/drawingml/2006/table">
            <a:tbl>
              <a:tblPr firstRow="1" bandRow="1">
                <a:tableStyleId>{F2DE63D5-997A-4646-A377-4702673A728D}</a:tableStyleId>
              </a:tblPr>
              <a:tblGrid>
                <a:gridCol w="3096986">
                  <a:extLst>
                    <a:ext uri="{9D8B030D-6E8A-4147-A177-3AD203B41FA5}">
                      <a16:colId xmlns:a16="http://schemas.microsoft.com/office/drawing/2014/main" val="1763799401"/>
                    </a:ext>
                  </a:extLst>
                </a:gridCol>
              </a:tblGrid>
              <a:tr h="265066">
                <a:tc>
                  <a:txBody>
                    <a:bodyPr/>
                    <a:lstStyle/>
                    <a:p>
                      <a:r>
                        <a:rPr lang="en-IN" dirty="0">
                          <a:solidFill>
                            <a:schemeClr val="tx1"/>
                          </a:solidFill>
                        </a:rPr>
                        <a:t>301 – 350 </a:t>
                      </a:r>
                    </a:p>
                  </a:txBody>
                  <a:tcPr/>
                </a:tc>
                <a:extLst>
                  <a:ext uri="{0D108BD9-81ED-4DB2-BD59-A6C34878D82A}">
                    <a16:rowId xmlns:a16="http://schemas.microsoft.com/office/drawing/2014/main" val="1523704038"/>
                  </a:ext>
                </a:extLst>
              </a:tr>
              <a:tr h="47132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Science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898836576"/>
                  </a:ext>
                </a:extLst>
              </a:tr>
            </a:tbl>
          </a:graphicData>
        </a:graphic>
      </p:graphicFrame>
      <p:graphicFrame>
        <p:nvGraphicFramePr>
          <p:cNvPr id="19" name="Table 13">
            <a:extLst>
              <a:ext uri="{FF2B5EF4-FFF2-40B4-BE49-F238E27FC236}">
                <a16:creationId xmlns:a16="http://schemas.microsoft.com/office/drawing/2014/main" id="{6EA0135C-B666-4F49-84A1-56B6CDA73868}"/>
              </a:ext>
            </a:extLst>
          </p:cNvPr>
          <p:cNvGraphicFramePr>
            <a:graphicFrameLocks noGrp="1"/>
          </p:cNvGraphicFramePr>
          <p:nvPr>
            <p:extLst>
              <p:ext uri="{D42A27DB-BD31-4B8C-83A1-F6EECF244321}">
                <p14:modId xmlns:p14="http://schemas.microsoft.com/office/powerpoint/2010/main" val="1242516516"/>
              </p:ext>
            </p:extLst>
          </p:nvPr>
        </p:nvGraphicFramePr>
        <p:xfrm>
          <a:off x="426692" y="2284347"/>
          <a:ext cx="3096986" cy="1005840"/>
        </p:xfrm>
        <a:graphic>
          <a:graphicData uri="http://schemas.openxmlformats.org/drawingml/2006/table">
            <a:tbl>
              <a:tblPr firstRow="1" bandRow="1">
                <a:tableStyleId>{F2DE63D5-997A-4646-A377-4702673A728D}</a:tableStyleId>
              </a:tblPr>
              <a:tblGrid>
                <a:gridCol w="3096986">
                  <a:extLst>
                    <a:ext uri="{9D8B030D-6E8A-4147-A177-3AD203B41FA5}">
                      <a16:colId xmlns:a16="http://schemas.microsoft.com/office/drawing/2014/main" val="1763799401"/>
                    </a:ext>
                  </a:extLst>
                </a:gridCol>
              </a:tblGrid>
              <a:tr h="265066">
                <a:tc>
                  <a:txBody>
                    <a:bodyPr/>
                    <a:lstStyle/>
                    <a:p>
                      <a:r>
                        <a:rPr lang="en-IN" dirty="0">
                          <a:solidFill>
                            <a:schemeClr val="tx1"/>
                          </a:solidFill>
                        </a:rPr>
                        <a:t>351 – 400 </a:t>
                      </a:r>
                    </a:p>
                  </a:txBody>
                  <a:tcPr/>
                </a:tc>
                <a:extLst>
                  <a:ext uri="{0D108BD9-81ED-4DB2-BD59-A6C34878D82A}">
                    <a16:rowId xmlns:a16="http://schemas.microsoft.com/office/drawing/2014/main" val="1523704038"/>
                  </a:ext>
                </a:extLst>
              </a:tr>
              <a:tr h="47132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Technology, Ropar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898836576"/>
                  </a:ext>
                </a:extLst>
              </a:tr>
            </a:tbl>
          </a:graphicData>
        </a:graphic>
      </p:graphicFrame>
      <p:graphicFrame>
        <p:nvGraphicFramePr>
          <p:cNvPr id="20" name="Table 13">
            <a:extLst>
              <a:ext uri="{FF2B5EF4-FFF2-40B4-BE49-F238E27FC236}">
                <a16:creationId xmlns:a16="http://schemas.microsoft.com/office/drawing/2014/main" id="{25343BDF-4B82-487A-A757-9C9201928D1F}"/>
              </a:ext>
            </a:extLst>
          </p:cNvPr>
          <p:cNvGraphicFramePr>
            <a:graphicFrameLocks noGrp="1"/>
          </p:cNvGraphicFramePr>
          <p:nvPr>
            <p:extLst>
              <p:ext uri="{D42A27DB-BD31-4B8C-83A1-F6EECF244321}">
                <p14:modId xmlns:p14="http://schemas.microsoft.com/office/powerpoint/2010/main" val="1191073401"/>
              </p:ext>
            </p:extLst>
          </p:nvPr>
        </p:nvGraphicFramePr>
        <p:xfrm>
          <a:off x="426692" y="3359081"/>
          <a:ext cx="3096986" cy="1005840"/>
        </p:xfrm>
        <a:graphic>
          <a:graphicData uri="http://schemas.openxmlformats.org/drawingml/2006/table">
            <a:tbl>
              <a:tblPr firstRow="1" bandRow="1">
                <a:tableStyleId>{F2DE63D5-997A-4646-A377-4702673A728D}</a:tableStyleId>
              </a:tblPr>
              <a:tblGrid>
                <a:gridCol w="3096986">
                  <a:extLst>
                    <a:ext uri="{9D8B030D-6E8A-4147-A177-3AD203B41FA5}">
                      <a16:colId xmlns:a16="http://schemas.microsoft.com/office/drawing/2014/main" val="1763799401"/>
                    </a:ext>
                  </a:extLst>
                </a:gridCol>
              </a:tblGrid>
              <a:tr h="265066">
                <a:tc>
                  <a:txBody>
                    <a:bodyPr/>
                    <a:lstStyle/>
                    <a:p>
                      <a:r>
                        <a:rPr lang="en-IN" dirty="0">
                          <a:solidFill>
                            <a:schemeClr val="tx1"/>
                          </a:solidFill>
                        </a:rPr>
                        <a:t>401 – 500 </a:t>
                      </a:r>
                    </a:p>
                  </a:txBody>
                  <a:tcPr/>
                </a:tc>
                <a:extLst>
                  <a:ext uri="{0D108BD9-81ED-4DB2-BD59-A6C34878D82A}">
                    <a16:rowId xmlns:a16="http://schemas.microsoft.com/office/drawing/2014/main" val="1523704038"/>
                  </a:ext>
                </a:extLst>
              </a:tr>
              <a:tr h="47132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Technology, Indore </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898836576"/>
                  </a:ext>
                </a:extLst>
              </a:tr>
            </a:tbl>
          </a:graphicData>
        </a:graphic>
      </p:graphicFrame>
      <p:graphicFrame>
        <p:nvGraphicFramePr>
          <p:cNvPr id="21" name="Table 13">
            <a:extLst>
              <a:ext uri="{FF2B5EF4-FFF2-40B4-BE49-F238E27FC236}">
                <a16:creationId xmlns:a16="http://schemas.microsoft.com/office/drawing/2014/main" id="{7A0D59BA-C59E-40BF-9B1E-46C716D5624C}"/>
              </a:ext>
            </a:extLst>
          </p:cNvPr>
          <p:cNvGraphicFramePr>
            <a:graphicFrameLocks noGrp="1"/>
          </p:cNvGraphicFramePr>
          <p:nvPr>
            <p:extLst>
              <p:ext uri="{D42A27DB-BD31-4B8C-83A1-F6EECF244321}">
                <p14:modId xmlns:p14="http://schemas.microsoft.com/office/powerpoint/2010/main" val="3198143947"/>
              </p:ext>
            </p:extLst>
          </p:nvPr>
        </p:nvGraphicFramePr>
        <p:xfrm>
          <a:off x="3596655" y="1346157"/>
          <a:ext cx="5120653" cy="3018765"/>
        </p:xfrm>
        <a:graphic>
          <a:graphicData uri="http://schemas.openxmlformats.org/drawingml/2006/table">
            <a:tbl>
              <a:tblPr firstRow="1" bandRow="1">
                <a:tableStyleId>{F2DE63D5-997A-4646-A377-4702673A728D}</a:tableStyleId>
              </a:tblPr>
              <a:tblGrid>
                <a:gridCol w="5120653">
                  <a:extLst>
                    <a:ext uri="{9D8B030D-6E8A-4147-A177-3AD203B41FA5}">
                      <a16:colId xmlns:a16="http://schemas.microsoft.com/office/drawing/2014/main" val="1763799401"/>
                    </a:ext>
                  </a:extLst>
                </a:gridCol>
              </a:tblGrid>
              <a:tr h="377346">
                <a:tc>
                  <a:txBody>
                    <a:bodyPr/>
                    <a:lstStyle/>
                    <a:p>
                      <a:r>
                        <a:rPr lang="en-IN" dirty="0">
                          <a:solidFill>
                            <a:schemeClr val="tx1"/>
                          </a:solidFill>
                        </a:rPr>
                        <a:t>601 - 800</a:t>
                      </a:r>
                    </a:p>
                  </a:txBody>
                  <a:tcPr/>
                </a:tc>
                <a:extLst>
                  <a:ext uri="{0D108BD9-81ED-4DB2-BD59-A6C34878D82A}">
                    <a16:rowId xmlns:a16="http://schemas.microsoft.com/office/drawing/2014/main" val="1523704038"/>
                  </a:ext>
                </a:extLst>
              </a:tr>
              <a:tr h="264141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Banaras Hindu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Institute of Chemical Technology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University of Delhi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Science, Education and Research, Pune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Technology Gandhinagar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Indian Institute of Technology Hyderabad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Indraprastha Institute of Information Technology, Delhi</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5721143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‘THE World University Ranking 2021’ Indian Universities </a:t>
            </a:r>
          </a:p>
        </p:txBody>
      </p:sp>
      <p:sp>
        <p:nvSpPr>
          <p:cNvPr id="16" name="TextBox 15">
            <a:extLst>
              <a:ext uri="{FF2B5EF4-FFF2-40B4-BE49-F238E27FC236}">
                <a16:creationId xmlns:a16="http://schemas.microsoft.com/office/drawing/2014/main" id="{EC03B9BF-16E3-44E0-ABB2-4B1C23CEAC6B}"/>
              </a:ext>
            </a:extLst>
          </p:cNvPr>
          <p:cNvSpPr txBox="1"/>
          <p:nvPr/>
        </p:nvSpPr>
        <p:spPr>
          <a:xfrm>
            <a:off x="229985" y="4582647"/>
            <a:ext cx="5232862" cy="276999"/>
          </a:xfrm>
          <a:prstGeom prst="rect">
            <a:avLst/>
          </a:prstGeom>
          <a:noFill/>
        </p:spPr>
        <p:txBody>
          <a:bodyPr wrap="square">
            <a:spAutoFit/>
          </a:bodyPr>
          <a:lstStyle/>
          <a:p>
            <a:r>
              <a:rPr lang="en-US" sz="1200" b="1" i="1" dirty="0">
                <a:solidFill>
                  <a:prstClr val="black"/>
                </a:solidFill>
                <a:latin typeface="Calibri"/>
                <a:ea typeface="+mj-ea"/>
                <a:cs typeface="+mj-cs"/>
              </a:rPr>
              <a:t>Ref: https://www.topuniversities.com/qs-world-university-rankings</a:t>
            </a:r>
          </a:p>
        </p:txBody>
      </p:sp>
      <p:graphicFrame>
        <p:nvGraphicFramePr>
          <p:cNvPr id="21" name="Table 13">
            <a:extLst>
              <a:ext uri="{FF2B5EF4-FFF2-40B4-BE49-F238E27FC236}">
                <a16:creationId xmlns:a16="http://schemas.microsoft.com/office/drawing/2014/main" id="{7A0D59BA-C59E-40BF-9B1E-46C716D5624C}"/>
              </a:ext>
            </a:extLst>
          </p:cNvPr>
          <p:cNvGraphicFramePr>
            <a:graphicFrameLocks noGrp="1"/>
          </p:cNvGraphicFramePr>
          <p:nvPr>
            <p:extLst>
              <p:ext uri="{D42A27DB-BD31-4B8C-83A1-F6EECF244321}">
                <p14:modId xmlns:p14="http://schemas.microsoft.com/office/powerpoint/2010/main" val="1167163543"/>
              </p:ext>
            </p:extLst>
          </p:nvPr>
        </p:nvGraphicFramePr>
        <p:xfrm>
          <a:off x="457200" y="1428750"/>
          <a:ext cx="5120653" cy="2716857"/>
        </p:xfrm>
        <a:graphic>
          <a:graphicData uri="http://schemas.openxmlformats.org/drawingml/2006/table">
            <a:tbl>
              <a:tblPr firstRow="1" bandRow="1">
                <a:tableStyleId>{F2DE63D5-997A-4646-A377-4702673A728D}</a:tableStyleId>
              </a:tblPr>
              <a:tblGrid>
                <a:gridCol w="5120653">
                  <a:extLst>
                    <a:ext uri="{9D8B030D-6E8A-4147-A177-3AD203B41FA5}">
                      <a16:colId xmlns:a16="http://schemas.microsoft.com/office/drawing/2014/main" val="1763799401"/>
                    </a:ext>
                  </a:extLst>
                </a:gridCol>
              </a:tblGrid>
              <a:tr h="335871">
                <a:tc>
                  <a:txBody>
                    <a:bodyPr/>
                    <a:lstStyle/>
                    <a:p>
                      <a:r>
                        <a:rPr lang="en-IN" dirty="0">
                          <a:solidFill>
                            <a:schemeClr val="tx1"/>
                          </a:solidFill>
                        </a:rPr>
                        <a:t>601 - 800</a:t>
                      </a:r>
                    </a:p>
                  </a:txBody>
                  <a:tcPr/>
                </a:tc>
                <a:extLst>
                  <a:ext uri="{0D108BD9-81ED-4DB2-BD59-A6C34878D82A}">
                    <a16:rowId xmlns:a16="http://schemas.microsoft.com/office/drawing/2014/main" val="1523704038"/>
                  </a:ext>
                </a:extLst>
              </a:tr>
              <a:tr h="235109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Jamia Milia Islamia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Jawaharlal Nehru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King George Medical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Mahatma Gandhi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Punjab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Savitribai Phule Pune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Thapar University </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21304734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‘Academic Ranking of World Universities 2020’</a:t>
            </a:r>
          </a:p>
        </p:txBody>
      </p:sp>
      <p:sp>
        <p:nvSpPr>
          <p:cNvPr id="16" name="TextBox 15">
            <a:extLst>
              <a:ext uri="{FF2B5EF4-FFF2-40B4-BE49-F238E27FC236}">
                <a16:creationId xmlns:a16="http://schemas.microsoft.com/office/drawing/2014/main" id="{EC03B9BF-16E3-44E0-ABB2-4B1C23CEAC6B}"/>
              </a:ext>
            </a:extLst>
          </p:cNvPr>
          <p:cNvSpPr txBox="1"/>
          <p:nvPr/>
        </p:nvSpPr>
        <p:spPr>
          <a:xfrm>
            <a:off x="1396093" y="4494423"/>
            <a:ext cx="5232862" cy="276999"/>
          </a:xfrm>
          <a:prstGeom prst="rect">
            <a:avLst/>
          </a:prstGeom>
          <a:noFill/>
        </p:spPr>
        <p:txBody>
          <a:bodyPr wrap="square">
            <a:spAutoFit/>
          </a:bodyPr>
          <a:lstStyle/>
          <a:p>
            <a:r>
              <a:rPr lang="en-US" sz="1200" b="1" i="1" dirty="0">
                <a:solidFill>
                  <a:prstClr val="black"/>
                </a:solidFill>
                <a:latin typeface="Calibri"/>
                <a:ea typeface="+mj-ea"/>
                <a:cs typeface="+mj-cs"/>
              </a:rPr>
              <a:t>Ref: http://www.shanghairanking.com/ARWU2020.html</a:t>
            </a:r>
          </a:p>
        </p:txBody>
      </p:sp>
      <p:pic>
        <p:nvPicPr>
          <p:cNvPr id="4" name="Picture 3">
            <a:extLst>
              <a:ext uri="{FF2B5EF4-FFF2-40B4-BE49-F238E27FC236}">
                <a16:creationId xmlns:a16="http://schemas.microsoft.com/office/drawing/2014/main" id="{26E5A305-C792-465A-A0D3-C75DE82505FC}"/>
              </a:ext>
            </a:extLst>
          </p:cNvPr>
          <p:cNvPicPr>
            <a:picLocks noChangeAspect="1"/>
          </p:cNvPicPr>
          <p:nvPr/>
        </p:nvPicPr>
        <p:blipFill rotWithShape="1">
          <a:blip r:embed="rId3"/>
          <a:srcRect l="10834" t="45556" r="35523" b="5519"/>
          <a:stretch/>
        </p:blipFill>
        <p:spPr>
          <a:xfrm>
            <a:off x="1447800" y="1249620"/>
            <a:ext cx="6324600" cy="3244803"/>
          </a:xfrm>
          <a:prstGeom prst="rect">
            <a:avLst/>
          </a:prstGeom>
        </p:spPr>
      </p:pic>
    </p:spTree>
    <p:extLst>
      <p:ext uri="{BB962C8B-B14F-4D97-AF65-F5344CB8AC3E}">
        <p14:creationId xmlns:p14="http://schemas.microsoft.com/office/powerpoint/2010/main" val="26172826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National Education Policy (NEP) 2020 </a:t>
            </a:r>
          </a:p>
        </p:txBody>
      </p:sp>
      <p:sp>
        <p:nvSpPr>
          <p:cNvPr id="8" name="TextBox 7">
            <a:extLst>
              <a:ext uri="{FF2B5EF4-FFF2-40B4-BE49-F238E27FC236}">
                <a16:creationId xmlns:a16="http://schemas.microsoft.com/office/drawing/2014/main" id="{1F1D16C3-5F5E-40F9-A34F-A23FDCC6DE43}"/>
              </a:ext>
            </a:extLst>
          </p:cNvPr>
          <p:cNvSpPr txBox="1"/>
          <p:nvPr/>
        </p:nvSpPr>
        <p:spPr>
          <a:xfrm>
            <a:off x="457200" y="4629150"/>
            <a:ext cx="4572000" cy="246221"/>
          </a:xfrm>
          <a:prstGeom prst="rect">
            <a:avLst/>
          </a:prstGeom>
          <a:noFill/>
        </p:spPr>
        <p:txBody>
          <a:bodyPr wrap="square">
            <a:spAutoFit/>
          </a:bodyPr>
          <a:lstStyle/>
          <a:p>
            <a:r>
              <a:rPr lang="en-US" sz="1000" b="1" i="1" dirty="0">
                <a:solidFill>
                  <a:prstClr val="black"/>
                </a:solidFill>
                <a:latin typeface="Calibri"/>
                <a:ea typeface="+mj-ea"/>
                <a:cs typeface="+mj-cs"/>
              </a:rPr>
              <a:t>Ref : https://pib.gov.in/PressReleaseIframePage.aspx?PRID=1654058</a:t>
            </a:r>
          </a:p>
        </p:txBody>
      </p:sp>
      <p:graphicFrame>
        <p:nvGraphicFramePr>
          <p:cNvPr id="9" name="Table 13">
            <a:extLst>
              <a:ext uri="{FF2B5EF4-FFF2-40B4-BE49-F238E27FC236}">
                <a16:creationId xmlns:a16="http://schemas.microsoft.com/office/drawing/2014/main" id="{13DDC2BB-E7E0-49AB-A3C3-374DCF736883}"/>
              </a:ext>
            </a:extLst>
          </p:cNvPr>
          <p:cNvGraphicFramePr>
            <a:graphicFrameLocks noGrp="1"/>
          </p:cNvGraphicFramePr>
          <p:nvPr>
            <p:extLst>
              <p:ext uri="{D42A27DB-BD31-4B8C-83A1-F6EECF244321}">
                <p14:modId xmlns:p14="http://schemas.microsoft.com/office/powerpoint/2010/main" val="680264504"/>
              </p:ext>
            </p:extLst>
          </p:nvPr>
        </p:nvGraphicFramePr>
        <p:xfrm>
          <a:off x="410380" y="1276349"/>
          <a:ext cx="8288361" cy="3276601"/>
        </p:xfrm>
        <a:graphic>
          <a:graphicData uri="http://schemas.openxmlformats.org/drawingml/2006/table">
            <a:tbl>
              <a:tblPr firstRow="1" bandRow="1">
                <a:tableStyleId>{F2DE63D5-997A-4646-A377-4702673A728D}</a:tableStyleId>
              </a:tblPr>
              <a:tblGrid>
                <a:gridCol w="8288361">
                  <a:extLst>
                    <a:ext uri="{9D8B030D-6E8A-4147-A177-3AD203B41FA5}">
                      <a16:colId xmlns:a16="http://schemas.microsoft.com/office/drawing/2014/main" val="1763799401"/>
                    </a:ext>
                  </a:extLst>
                </a:gridCol>
              </a:tblGrid>
              <a:tr h="393972">
                <a:tc>
                  <a:txBody>
                    <a:bodyPr/>
                    <a:lstStyle/>
                    <a:p>
                      <a:r>
                        <a:rPr lang="en-IN" dirty="0">
                          <a:solidFill>
                            <a:schemeClr val="tx1"/>
                          </a:solidFill>
                        </a:rPr>
                        <a:t>Highlights of NEP 2020 </a:t>
                      </a:r>
                    </a:p>
                  </a:txBody>
                  <a:tcPr>
                    <a:solidFill>
                      <a:srgbClr val="FFC000"/>
                    </a:solidFill>
                  </a:tcPr>
                </a:tc>
                <a:extLst>
                  <a:ext uri="{0D108BD9-81ED-4DB2-BD59-A6C34878D82A}">
                    <a16:rowId xmlns:a16="http://schemas.microsoft.com/office/drawing/2014/main" val="1523704038"/>
                  </a:ext>
                </a:extLst>
              </a:tr>
              <a:tr h="2882629">
                <a:tc>
                  <a:txBody>
                    <a:bodyPr/>
                    <a:lstStyle/>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New Curricular and Pedagogical Structure (5+3+3+4);</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No hard separations between arts and sciences, between curricular and extra-curricular activities, between vocational and academic streams;</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Equitable and inclusive education - Special emphasis given on Socially and Economically Disadvantaged Groups(SEDGs);</a:t>
                      </a:r>
                    </a:p>
                    <a:p>
                      <a:pPr marL="285750" indent="-285750">
                        <a:buFont typeface="Arial" panose="020B0604020202020204" pitchFamily="34" charset="0"/>
                        <a:buChar char="•"/>
                        <a:defRPr/>
                      </a:pPr>
                      <a:r>
                        <a:rPr lang="en-US" sz="1600" dirty="0"/>
                        <a:t>Robust and transparent processes for recruitment of teachers and merit-based performance</a:t>
                      </a:r>
                    </a:p>
                    <a:p>
                      <a:pPr marL="285750" indent="-285750">
                        <a:buFont typeface="Arial" panose="020B0604020202020204" pitchFamily="34" charset="0"/>
                        <a:buChar char="•"/>
                        <a:defRPr/>
                      </a:pPr>
                      <a:r>
                        <a:rPr lang="en-US" sz="1600" dirty="0"/>
                        <a:t>Exposure of vocational education  in school and higher education system;</a:t>
                      </a:r>
                    </a:p>
                    <a:p>
                      <a:pPr marL="285750" indent="-285750">
                        <a:buFont typeface="Arial" panose="020B0604020202020204" pitchFamily="34" charset="0"/>
                        <a:buChar char="•"/>
                        <a:defRPr/>
                      </a:pPr>
                      <a:r>
                        <a:rPr lang="en-US" sz="1600" dirty="0"/>
                        <a:t>Increasing Gross Enrolment Ratio (GER)) in higher education to 50%;</a:t>
                      </a:r>
                    </a:p>
                    <a:p>
                      <a:pPr marL="285750" indent="-285750">
                        <a:buFont typeface="Arial" panose="020B0604020202020204" pitchFamily="34" charset="0"/>
                        <a:buChar char="•"/>
                        <a:defRPr/>
                      </a:pPr>
                      <a:r>
                        <a:rPr lang="en-US" sz="1600" dirty="0"/>
                        <a:t>Holistic Multidisciplinary Education with multiple entry/exit options;</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12335494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National Education Policy (NEP) 2020 </a:t>
            </a:r>
          </a:p>
        </p:txBody>
      </p:sp>
      <p:sp>
        <p:nvSpPr>
          <p:cNvPr id="8" name="TextBox 7">
            <a:extLst>
              <a:ext uri="{FF2B5EF4-FFF2-40B4-BE49-F238E27FC236}">
                <a16:creationId xmlns:a16="http://schemas.microsoft.com/office/drawing/2014/main" id="{1F1D16C3-5F5E-40F9-A34F-A23FDCC6DE43}"/>
              </a:ext>
            </a:extLst>
          </p:cNvPr>
          <p:cNvSpPr txBox="1"/>
          <p:nvPr/>
        </p:nvSpPr>
        <p:spPr>
          <a:xfrm>
            <a:off x="457200" y="4629150"/>
            <a:ext cx="4572000" cy="246221"/>
          </a:xfrm>
          <a:prstGeom prst="rect">
            <a:avLst/>
          </a:prstGeom>
          <a:noFill/>
        </p:spPr>
        <p:txBody>
          <a:bodyPr wrap="square">
            <a:spAutoFit/>
          </a:bodyPr>
          <a:lstStyle/>
          <a:p>
            <a:r>
              <a:rPr lang="en-US" sz="1000" b="1" i="1" dirty="0">
                <a:solidFill>
                  <a:prstClr val="black"/>
                </a:solidFill>
                <a:latin typeface="Calibri"/>
                <a:ea typeface="+mj-ea"/>
                <a:cs typeface="+mj-cs"/>
              </a:rPr>
              <a:t>Ref : https://pib.gov.in/PressReleaseIframePage.aspx?PRID=1654058</a:t>
            </a:r>
          </a:p>
        </p:txBody>
      </p:sp>
      <p:graphicFrame>
        <p:nvGraphicFramePr>
          <p:cNvPr id="9" name="Table 13">
            <a:extLst>
              <a:ext uri="{FF2B5EF4-FFF2-40B4-BE49-F238E27FC236}">
                <a16:creationId xmlns:a16="http://schemas.microsoft.com/office/drawing/2014/main" id="{13DDC2BB-E7E0-49AB-A3C3-374DCF736883}"/>
              </a:ext>
            </a:extLst>
          </p:cNvPr>
          <p:cNvGraphicFramePr>
            <a:graphicFrameLocks noGrp="1"/>
          </p:cNvGraphicFramePr>
          <p:nvPr>
            <p:extLst>
              <p:ext uri="{D42A27DB-BD31-4B8C-83A1-F6EECF244321}">
                <p14:modId xmlns:p14="http://schemas.microsoft.com/office/powerpoint/2010/main" val="755719757"/>
              </p:ext>
            </p:extLst>
          </p:nvPr>
        </p:nvGraphicFramePr>
        <p:xfrm>
          <a:off x="410380" y="1276350"/>
          <a:ext cx="8288361" cy="3200273"/>
        </p:xfrm>
        <a:graphic>
          <a:graphicData uri="http://schemas.openxmlformats.org/drawingml/2006/table">
            <a:tbl>
              <a:tblPr firstRow="1" bandRow="1">
                <a:tableStyleId>{F2DE63D5-997A-4646-A377-4702673A728D}</a:tableStyleId>
              </a:tblPr>
              <a:tblGrid>
                <a:gridCol w="8288361">
                  <a:extLst>
                    <a:ext uri="{9D8B030D-6E8A-4147-A177-3AD203B41FA5}">
                      <a16:colId xmlns:a16="http://schemas.microsoft.com/office/drawing/2014/main" val="1763799401"/>
                    </a:ext>
                  </a:extLst>
                </a:gridCol>
              </a:tblGrid>
              <a:tr h="292452">
                <a:tc>
                  <a:txBody>
                    <a:bodyPr/>
                    <a:lstStyle/>
                    <a:p>
                      <a:r>
                        <a:rPr lang="en-IN" dirty="0">
                          <a:solidFill>
                            <a:schemeClr val="tx1"/>
                          </a:solidFill>
                        </a:rPr>
                        <a:t>Highlights of NEP 2020 </a:t>
                      </a:r>
                    </a:p>
                  </a:txBody>
                  <a:tcPr>
                    <a:solidFill>
                      <a:srgbClr val="FFC000"/>
                    </a:solidFill>
                  </a:tcPr>
                </a:tc>
                <a:extLst>
                  <a:ext uri="{0D108BD9-81ED-4DB2-BD59-A6C34878D82A}">
                    <a16:rowId xmlns:a16="http://schemas.microsoft.com/office/drawing/2014/main" val="1523704038"/>
                  </a:ext>
                </a:extLst>
              </a:tr>
              <a:tr h="1045946">
                <a:tc>
                  <a:txBody>
                    <a:bodyPr/>
                    <a:lstStyle/>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NTA to offer Common Entrance Exam for Admission to HEIs</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Establishment of Academic Bank of Credit</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Setting up of Multidisciplinary Education and Research Universities(MERUs)</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Setting up of National Research Foundation(NRF)</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Single overarching umbrella body for promotion of higher education sector including teacher education and excluding medical and legal education- the Higher Education Commission of India (HECI)-with independent bodies for standard setting- the General Education Council; funding-Higher Education Grants Council (HEGC); accreditation- National Accreditation Council (NAC); and regulation- National Higher Education Regulatory Council (NHERC)</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1525121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6BA-235E-49E5-97C0-C5985B6C9BE6}"/>
              </a:ext>
            </a:extLst>
          </p:cNvPr>
          <p:cNvSpPr>
            <a:spLocks noGrp="1"/>
          </p:cNvSpPr>
          <p:nvPr>
            <p:ph type="title"/>
          </p:nvPr>
        </p:nvSpPr>
        <p:spPr>
          <a:xfrm>
            <a:off x="287361" y="649077"/>
            <a:ext cx="8534400" cy="857250"/>
          </a:xfrm>
        </p:spPr>
        <p:txBody>
          <a:bodyPr/>
          <a:lstStyle/>
          <a:p>
            <a:r>
              <a:rPr lang="en-US" dirty="0"/>
              <a:t>National Education Policy (NEP) 2020 </a:t>
            </a:r>
          </a:p>
        </p:txBody>
      </p:sp>
      <p:sp>
        <p:nvSpPr>
          <p:cNvPr id="8" name="TextBox 7">
            <a:extLst>
              <a:ext uri="{FF2B5EF4-FFF2-40B4-BE49-F238E27FC236}">
                <a16:creationId xmlns:a16="http://schemas.microsoft.com/office/drawing/2014/main" id="{1F1D16C3-5F5E-40F9-A34F-A23FDCC6DE43}"/>
              </a:ext>
            </a:extLst>
          </p:cNvPr>
          <p:cNvSpPr txBox="1"/>
          <p:nvPr/>
        </p:nvSpPr>
        <p:spPr>
          <a:xfrm>
            <a:off x="457200" y="4629150"/>
            <a:ext cx="4572000" cy="246221"/>
          </a:xfrm>
          <a:prstGeom prst="rect">
            <a:avLst/>
          </a:prstGeom>
          <a:noFill/>
        </p:spPr>
        <p:txBody>
          <a:bodyPr wrap="square">
            <a:spAutoFit/>
          </a:bodyPr>
          <a:lstStyle/>
          <a:p>
            <a:r>
              <a:rPr lang="en-US" sz="1000" b="1" i="1" dirty="0">
                <a:solidFill>
                  <a:prstClr val="black"/>
                </a:solidFill>
                <a:latin typeface="Calibri"/>
                <a:ea typeface="+mj-ea"/>
                <a:cs typeface="+mj-cs"/>
              </a:rPr>
              <a:t>Ref : https://pib.gov.in/PressReleaseIframePage.aspx?PRID=1654058</a:t>
            </a:r>
          </a:p>
        </p:txBody>
      </p:sp>
      <p:graphicFrame>
        <p:nvGraphicFramePr>
          <p:cNvPr id="9" name="Table 13">
            <a:extLst>
              <a:ext uri="{FF2B5EF4-FFF2-40B4-BE49-F238E27FC236}">
                <a16:creationId xmlns:a16="http://schemas.microsoft.com/office/drawing/2014/main" id="{13DDC2BB-E7E0-49AB-A3C3-374DCF736883}"/>
              </a:ext>
            </a:extLst>
          </p:cNvPr>
          <p:cNvGraphicFramePr>
            <a:graphicFrameLocks noGrp="1"/>
          </p:cNvGraphicFramePr>
          <p:nvPr>
            <p:extLst>
              <p:ext uri="{D42A27DB-BD31-4B8C-83A1-F6EECF244321}">
                <p14:modId xmlns:p14="http://schemas.microsoft.com/office/powerpoint/2010/main" val="3565015550"/>
              </p:ext>
            </p:extLst>
          </p:nvPr>
        </p:nvGraphicFramePr>
        <p:xfrm>
          <a:off x="410380" y="1276350"/>
          <a:ext cx="8288361" cy="2475230"/>
        </p:xfrm>
        <a:graphic>
          <a:graphicData uri="http://schemas.openxmlformats.org/drawingml/2006/table">
            <a:tbl>
              <a:tblPr firstRow="1" bandRow="1">
                <a:tableStyleId>{F2DE63D5-997A-4646-A377-4702673A728D}</a:tableStyleId>
              </a:tblPr>
              <a:tblGrid>
                <a:gridCol w="8288361">
                  <a:extLst>
                    <a:ext uri="{9D8B030D-6E8A-4147-A177-3AD203B41FA5}">
                      <a16:colId xmlns:a16="http://schemas.microsoft.com/office/drawing/2014/main" val="1763799401"/>
                    </a:ext>
                  </a:extLst>
                </a:gridCol>
              </a:tblGrid>
              <a:tr h="292452">
                <a:tc>
                  <a:txBody>
                    <a:bodyPr/>
                    <a:lstStyle/>
                    <a:p>
                      <a:r>
                        <a:rPr lang="en-IN" dirty="0">
                          <a:solidFill>
                            <a:schemeClr val="tx1"/>
                          </a:solidFill>
                        </a:rPr>
                        <a:t>Highlights of NEP 2020 </a:t>
                      </a:r>
                    </a:p>
                  </a:txBody>
                  <a:tcPr>
                    <a:solidFill>
                      <a:srgbClr val="FFC000"/>
                    </a:solidFill>
                  </a:tcPr>
                </a:tc>
                <a:extLst>
                  <a:ext uri="{0D108BD9-81ED-4DB2-BD59-A6C34878D82A}">
                    <a16:rowId xmlns:a16="http://schemas.microsoft.com/office/drawing/2014/main" val="1523704038"/>
                  </a:ext>
                </a:extLst>
              </a:tr>
              <a:tr h="1045946">
                <a:tc>
                  <a:txBody>
                    <a:bodyPr/>
                    <a:lstStyle/>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Stand-alone technical universities, health science universities, legal and agricultural universities, or institutions in these or other fields, will aim to become multi-disciplinary institutions.</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r>
                        <a:rPr lang="en-US" sz="1600" dirty="0"/>
                        <a:t>Creation of National Educational Technology Forum (NETF) to provide a platform for the free exchange of ideas on the use of technology to enhance learning, assessment, planning, administration. Appropriate integration of technology into all levels of education.</a:t>
                      </a:r>
                    </a:p>
                    <a:p>
                      <a:pPr marL="285750" marR="0" lvl="0" indent="-285750">
                        <a:lnSpc>
                          <a:spcPct val="107000"/>
                        </a:lnSpc>
                        <a:spcBef>
                          <a:spcPts val="0"/>
                        </a:spcBef>
                        <a:spcAft>
                          <a:spcPts val="800"/>
                        </a:spcAft>
                        <a:buFont typeface="Arial" panose="020B0604020202020204" pitchFamily="34" charset="0"/>
                        <a:buChar char="•"/>
                        <a:tabLst>
                          <a:tab pos="457200" algn="l"/>
                        </a:tabLst>
                        <a:defRPr/>
                      </a:pPr>
                      <a:endParaRPr lang="en-US" sz="1600" dirty="0"/>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35463479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791B5CE-6925-4B47-9605-B5DD42E3FDAD}"/>
              </a:ext>
            </a:extLst>
          </p:cNvPr>
          <p:cNvSpPr txBox="1">
            <a:spLocks/>
          </p:cNvSpPr>
          <p:nvPr/>
        </p:nvSpPr>
        <p:spPr>
          <a:xfrm>
            <a:off x="304800" y="4552950"/>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Calibri"/>
                <a:ea typeface="+mj-ea"/>
                <a:cs typeface="+mj-cs"/>
              </a:rPr>
              <a:t>Ref: Report Published by KPMG, NIRF (2020) Category-specific analysis, June (2020) </a:t>
            </a:r>
          </a:p>
        </p:txBody>
      </p:sp>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Institutions of Eminence and NIRF </a:t>
            </a:r>
            <a:br>
              <a:rPr lang="en-US" dirty="0"/>
            </a:br>
            <a:endParaRPr lang="en-US" dirty="0"/>
          </a:p>
        </p:txBody>
      </p:sp>
      <p:pic>
        <p:nvPicPr>
          <p:cNvPr id="3" name="Picture 2">
            <a:extLst>
              <a:ext uri="{FF2B5EF4-FFF2-40B4-BE49-F238E27FC236}">
                <a16:creationId xmlns:a16="http://schemas.microsoft.com/office/drawing/2014/main" id="{59330B00-4B7A-4F72-8AC6-755EC7AD16B9}"/>
              </a:ext>
            </a:extLst>
          </p:cNvPr>
          <p:cNvPicPr>
            <a:picLocks noChangeAspect="1"/>
          </p:cNvPicPr>
          <p:nvPr/>
        </p:nvPicPr>
        <p:blipFill>
          <a:blip r:embed="rId3"/>
          <a:stretch>
            <a:fillRect/>
          </a:stretch>
        </p:blipFill>
        <p:spPr>
          <a:xfrm>
            <a:off x="489857" y="2621605"/>
            <a:ext cx="8153400" cy="1710638"/>
          </a:xfrm>
          <a:prstGeom prst="rect">
            <a:avLst/>
          </a:prstGeom>
        </p:spPr>
      </p:pic>
      <p:sp>
        <p:nvSpPr>
          <p:cNvPr id="10" name="TextBox 9">
            <a:extLst>
              <a:ext uri="{FF2B5EF4-FFF2-40B4-BE49-F238E27FC236}">
                <a16:creationId xmlns:a16="http://schemas.microsoft.com/office/drawing/2014/main" id="{4B84941E-F2EF-4604-AFF4-09D75159856A}"/>
              </a:ext>
            </a:extLst>
          </p:cNvPr>
          <p:cNvSpPr txBox="1"/>
          <p:nvPr/>
        </p:nvSpPr>
        <p:spPr>
          <a:xfrm>
            <a:off x="389164" y="1301927"/>
            <a:ext cx="8297636" cy="1200329"/>
          </a:xfrm>
          <a:prstGeom prst="rect">
            <a:avLst/>
          </a:prstGeom>
          <a:noFill/>
        </p:spPr>
        <p:txBody>
          <a:bodyPr wrap="square">
            <a:spAutoFit/>
          </a:bodyPr>
          <a:lstStyle/>
          <a:p>
            <a:r>
              <a:rPr lang="en-US" dirty="0"/>
              <a:t>Institutions of Eminence scheme has been launched by the Government to empower the Higher Educational Institutions and to help them become world class teaching and research institutions, as announced by the Hon’ble Finance Minister in his budget speech of 2016. </a:t>
            </a:r>
          </a:p>
        </p:txBody>
      </p:sp>
    </p:spTree>
    <p:extLst>
      <p:ext uri="{BB962C8B-B14F-4D97-AF65-F5344CB8AC3E}">
        <p14:creationId xmlns:p14="http://schemas.microsoft.com/office/powerpoint/2010/main" val="34778693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NIRF Ranking and Funding</a:t>
            </a:r>
            <a:br>
              <a:rPr lang="en-US" dirty="0"/>
            </a:br>
            <a:endParaRPr lang="en-US" dirty="0"/>
          </a:p>
        </p:txBody>
      </p:sp>
      <p:graphicFrame>
        <p:nvGraphicFramePr>
          <p:cNvPr id="8" name="Table 13">
            <a:extLst>
              <a:ext uri="{FF2B5EF4-FFF2-40B4-BE49-F238E27FC236}">
                <a16:creationId xmlns:a16="http://schemas.microsoft.com/office/drawing/2014/main" id="{E6DD207F-9398-4E09-B7CE-83A2103716F0}"/>
              </a:ext>
            </a:extLst>
          </p:cNvPr>
          <p:cNvGraphicFramePr>
            <a:graphicFrameLocks noGrp="1"/>
          </p:cNvGraphicFramePr>
          <p:nvPr>
            <p:extLst>
              <p:ext uri="{D42A27DB-BD31-4B8C-83A1-F6EECF244321}">
                <p14:modId xmlns:p14="http://schemas.microsoft.com/office/powerpoint/2010/main" val="3405720726"/>
              </p:ext>
            </p:extLst>
          </p:nvPr>
        </p:nvGraphicFramePr>
        <p:xfrm>
          <a:off x="533400" y="1428750"/>
          <a:ext cx="7772400" cy="2651760"/>
        </p:xfrm>
        <a:graphic>
          <a:graphicData uri="http://schemas.openxmlformats.org/drawingml/2006/table">
            <a:tbl>
              <a:tblPr firstRow="1" bandRow="1">
                <a:tableStyleId>{F2DE63D5-997A-4646-A377-4702673A728D}</a:tableStyleId>
              </a:tblPr>
              <a:tblGrid>
                <a:gridCol w="7772400">
                  <a:extLst>
                    <a:ext uri="{9D8B030D-6E8A-4147-A177-3AD203B41FA5}">
                      <a16:colId xmlns:a16="http://schemas.microsoft.com/office/drawing/2014/main" val="1763799401"/>
                    </a:ext>
                  </a:extLst>
                </a:gridCol>
              </a:tblGrid>
              <a:tr h="292452">
                <a:tc>
                  <a:txBody>
                    <a:bodyPr/>
                    <a:lstStyle/>
                    <a:p>
                      <a:r>
                        <a:rPr lang="en-IN" dirty="0">
                          <a:solidFill>
                            <a:schemeClr val="tx1"/>
                          </a:solidFill>
                        </a:rPr>
                        <a:t>Government Funding based on NIRF Ranking</a:t>
                      </a:r>
                    </a:p>
                  </a:txBody>
                  <a:tcPr>
                    <a:solidFill>
                      <a:schemeClr val="bg1">
                        <a:lumMod val="65000"/>
                      </a:schemeClr>
                    </a:solidFill>
                  </a:tcPr>
                </a:tc>
                <a:extLst>
                  <a:ext uri="{0D108BD9-81ED-4DB2-BD59-A6C34878D82A}">
                    <a16:rowId xmlns:a16="http://schemas.microsoft.com/office/drawing/2014/main" val="1523704038"/>
                  </a:ext>
                </a:extLst>
              </a:tr>
              <a:tr h="123154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Funding for educational institutes could soon be linked to the rank they secure in the National Institutional Ranking Framework (NIRF).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Ministry of Human Resource Development (MHRD) is looking into a proposal to base the quantum of funds to the rank.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This will not only ensure higher participation of institutions but will also play a role in improving their physical infrastructure and academic output.</a:t>
                      </a:r>
                    </a:p>
                  </a:txBody>
                  <a:tcPr/>
                </a:tc>
                <a:extLst>
                  <a:ext uri="{0D108BD9-81ED-4DB2-BD59-A6C34878D82A}">
                    <a16:rowId xmlns:a16="http://schemas.microsoft.com/office/drawing/2014/main" val="3898836576"/>
                  </a:ext>
                </a:extLst>
              </a:tr>
            </a:tbl>
          </a:graphicData>
        </a:graphic>
      </p:graphicFrame>
      <p:sp>
        <p:nvSpPr>
          <p:cNvPr id="10" name="TextBox 9">
            <a:extLst>
              <a:ext uri="{FF2B5EF4-FFF2-40B4-BE49-F238E27FC236}">
                <a16:creationId xmlns:a16="http://schemas.microsoft.com/office/drawing/2014/main" id="{A94378CE-0B98-4041-953C-0039304A2B57}"/>
              </a:ext>
            </a:extLst>
          </p:cNvPr>
          <p:cNvSpPr txBox="1"/>
          <p:nvPr/>
        </p:nvSpPr>
        <p:spPr>
          <a:xfrm>
            <a:off x="541564" y="4552950"/>
            <a:ext cx="8474529" cy="246221"/>
          </a:xfrm>
          <a:prstGeom prst="rect">
            <a:avLst/>
          </a:prstGeom>
          <a:noFill/>
        </p:spPr>
        <p:txBody>
          <a:bodyPr wrap="square">
            <a:spAutoFit/>
          </a:bodyPr>
          <a:lstStyle/>
          <a:p>
            <a:r>
              <a:rPr lang="en-US" sz="1000" b="1" i="1" dirty="0">
                <a:solidFill>
                  <a:prstClr val="black"/>
                </a:solidFill>
                <a:latin typeface="Calibri"/>
                <a:ea typeface="+mj-ea"/>
                <a:cs typeface="+mj-cs"/>
              </a:rPr>
              <a:t>Ref: https://www.moneycontrol.com/news/business/economy/nirf-ranking-may-soon-determine-funding-for-educational-institutes-4435201.html</a:t>
            </a:r>
          </a:p>
        </p:txBody>
      </p:sp>
    </p:spTree>
    <p:extLst>
      <p:ext uri="{BB962C8B-B14F-4D97-AF65-F5344CB8AC3E}">
        <p14:creationId xmlns:p14="http://schemas.microsoft.com/office/powerpoint/2010/main" val="42789864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NIRF Ranking – A Wake up Call for HEI </a:t>
            </a:r>
            <a:br>
              <a:rPr lang="en-US" dirty="0"/>
            </a:br>
            <a:endParaRPr lang="en-US" dirty="0"/>
          </a:p>
        </p:txBody>
      </p:sp>
      <p:graphicFrame>
        <p:nvGraphicFramePr>
          <p:cNvPr id="8" name="Table 13">
            <a:extLst>
              <a:ext uri="{FF2B5EF4-FFF2-40B4-BE49-F238E27FC236}">
                <a16:creationId xmlns:a16="http://schemas.microsoft.com/office/drawing/2014/main" id="{E6DD207F-9398-4E09-B7CE-83A2103716F0}"/>
              </a:ext>
            </a:extLst>
          </p:cNvPr>
          <p:cNvGraphicFramePr>
            <a:graphicFrameLocks noGrp="1"/>
          </p:cNvGraphicFramePr>
          <p:nvPr>
            <p:extLst>
              <p:ext uri="{D42A27DB-BD31-4B8C-83A1-F6EECF244321}">
                <p14:modId xmlns:p14="http://schemas.microsoft.com/office/powerpoint/2010/main" val="1383478404"/>
              </p:ext>
            </p:extLst>
          </p:nvPr>
        </p:nvGraphicFramePr>
        <p:xfrm>
          <a:off x="571500" y="1352550"/>
          <a:ext cx="8001000" cy="3286585"/>
        </p:xfrm>
        <a:graphic>
          <a:graphicData uri="http://schemas.openxmlformats.org/drawingml/2006/table">
            <a:tbl>
              <a:tblPr firstRow="1" bandRow="1">
                <a:tableStyleId>{F2DE63D5-997A-4646-A377-4702673A728D}</a:tableStyleId>
              </a:tblPr>
              <a:tblGrid>
                <a:gridCol w="8001000">
                  <a:extLst>
                    <a:ext uri="{9D8B030D-6E8A-4147-A177-3AD203B41FA5}">
                      <a16:colId xmlns:a16="http://schemas.microsoft.com/office/drawing/2014/main" val="1763799401"/>
                    </a:ext>
                  </a:extLst>
                </a:gridCol>
              </a:tblGrid>
              <a:tr h="451945">
                <a:tc>
                  <a:txBody>
                    <a:bodyPr/>
                    <a:lstStyle/>
                    <a:p>
                      <a:r>
                        <a:rPr lang="en-IN" dirty="0">
                          <a:solidFill>
                            <a:schemeClr val="tx1"/>
                          </a:solidFill>
                        </a:rPr>
                        <a:t>HEI and NRF Ranking</a:t>
                      </a:r>
                    </a:p>
                  </a:txBody>
                  <a:tcPr>
                    <a:solidFill>
                      <a:schemeClr val="bg1">
                        <a:lumMod val="65000"/>
                      </a:schemeClr>
                    </a:solidFill>
                  </a:tcPr>
                </a:tc>
                <a:extLst>
                  <a:ext uri="{0D108BD9-81ED-4DB2-BD59-A6C34878D82A}">
                    <a16:rowId xmlns:a16="http://schemas.microsoft.com/office/drawing/2014/main" val="1523704038"/>
                  </a:ext>
                </a:extLst>
              </a:tr>
              <a:tr h="282465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Higher Education Institutes can do their own assessments of overall performance on strengths, weakness in every aspect.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NIRF ranking can encourage HEI to participate in the Global Rankings.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The Parameters of NIRF can assess HEI capacity building for strategies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Improve faculty student ratio, emphasis on permanent faculty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Appointment of faculty with Doctoral Qualification and experience.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Implement Outcome based teaching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Enhance Best teaching-learning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Enhance Student experience  - student satisfaction surveys, </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790073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2016-2020</a:t>
            </a:r>
            <a:br>
              <a:rPr lang="en-US" dirty="0"/>
            </a:br>
            <a:br>
              <a:rPr lang="en-US" dirty="0"/>
            </a:br>
            <a:br>
              <a:rPr lang="en-US" dirty="0"/>
            </a:br>
            <a:endParaRPr lang="en-US" dirty="0"/>
          </a:p>
        </p:txBody>
      </p:sp>
      <p:graphicFrame>
        <p:nvGraphicFramePr>
          <p:cNvPr id="16" name="Table 16">
            <a:extLst>
              <a:ext uri="{FF2B5EF4-FFF2-40B4-BE49-F238E27FC236}">
                <a16:creationId xmlns:a16="http://schemas.microsoft.com/office/drawing/2014/main" id="{2BE1C386-3497-46D9-8473-0C91E845B90C}"/>
              </a:ext>
            </a:extLst>
          </p:cNvPr>
          <p:cNvGraphicFramePr>
            <a:graphicFrameLocks noGrp="1"/>
          </p:cNvGraphicFramePr>
          <p:nvPr>
            <p:extLst>
              <p:ext uri="{D42A27DB-BD31-4B8C-83A1-F6EECF244321}">
                <p14:modId xmlns:p14="http://schemas.microsoft.com/office/powerpoint/2010/main" val="2388315601"/>
              </p:ext>
            </p:extLst>
          </p:nvPr>
        </p:nvGraphicFramePr>
        <p:xfrm>
          <a:off x="533400" y="1221371"/>
          <a:ext cx="8001000" cy="1737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380194554"/>
                    </a:ext>
                  </a:extLst>
                </a:gridCol>
                <a:gridCol w="3505200">
                  <a:extLst>
                    <a:ext uri="{9D8B030D-6E8A-4147-A177-3AD203B41FA5}">
                      <a16:colId xmlns:a16="http://schemas.microsoft.com/office/drawing/2014/main" val="1257324226"/>
                    </a:ext>
                  </a:extLst>
                </a:gridCol>
                <a:gridCol w="1371600">
                  <a:extLst>
                    <a:ext uri="{9D8B030D-6E8A-4147-A177-3AD203B41FA5}">
                      <a16:colId xmlns:a16="http://schemas.microsoft.com/office/drawing/2014/main" val="58282615"/>
                    </a:ext>
                  </a:extLst>
                </a:gridCol>
                <a:gridCol w="2362200">
                  <a:extLst>
                    <a:ext uri="{9D8B030D-6E8A-4147-A177-3AD203B41FA5}">
                      <a16:colId xmlns:a16="http://schemas.microsoft.com/office/drawing/2014/main" val="913513043"/>
                    </a:ext>
                  </a:extLst>
                </a:gridCol>
              </a:tblGrid>
              <a:tr h="463041">
                <a:tc>
                  <a:txBody>
                    <a:bodyPr/>
                    <a:lstStyle/>
                    <a:p>
                      <a:r>
                        <a:rPr lang="en-US" sz="1700" dirty="0">
                          <a:solidFill>
                            <a:schemeClr val="tx1"/>
                          </a:solidFill>
                        </a:rPr>
                        <a:t>Year </a:t>
                      </a:r>
                    </a:p>
                  </a:txBody>
                  <a:tcPr>
                    <a:solidFill>
                      <a:schemeClr val="bg1">
                        <a:lumMod val="65000"/>
                      </a:schemeClr>
                    </a:solidFill>
                  </a:tcPr>
                </a:tc>
                <a:tc>
                  <a:txBody>
                    <a:bodyPr/>
                    <a:lstStyle/>
                    <a:p>
                      <a:r>
                        <a:rPr lang="en-US" sz="1700" dirty="0">
                          <a:solidFill>
                            <a:schemeClr val="tx1"/>
                          </a:solidFill>
                        </a:rPr>
                        <a:t>Categories </a:t>
                      </a:r>
                    </a:p>
                  </a:txBody>
                  <a:tcPr>
                    <a:solidFill>
                      <a:schemeClr val="bg1">
                        <a:lumMod val="65000"/>
                      </a:schemeClr>
                    </a:solidFill>
                  </a:tcPr>
                </a:tc>
                <a:tc>
                  <a:txBody>
                    <a:bodyPr/>
                    <a:lstStyle/>
                    <a:p>
                      <a:pPr algn="l"/>
                      <a:r>
                        <a:rPr lang="en-US" sz="1700" dirty="0">
                          <a:solidFill>
                            <a:schemeClr val="tx1"/>
                          </a:solidFill>
                        </a:rPr>
                        <a:t>Participated Institutions (Overall)</a:t>
                      </a:r>
                    </a:p>
                  </a:txBody>
                  <a:tcPr>
                    <a:solidFill>
                      <a:schemeClr val="bg1">
                        <a:lumMod val="65000"/>
                      </a:schemeClr>
                    </a:solidFill>
                  </a:tcPr>
                </a:tc>
                <a:tc>
                  <a:txBody>
                    <a:bodyPr/>
                    <a:lstStyle/>
                    <a:p>
                      <a:r>
                        <a:rPr lang="en-US" sz="1700" dirty="0">
                          <a:solidFill>
                            <a:schemeClr val="tx1"/>
                          </a:solidFill>
                        </a:rPr>
                        <a:t>Top Rankings </a:t>
                      </a:r>
                    </a:p>
                    <a:p>
                      <a:r>
                        <a:rPr lang="en-US" sz="1700" dirty="0">
                          <a:solidFill>
                            <a:schemeClr val="tx1"/>
                          </a:solidFill>
                        </a:rPr>
                        <a:t>(Overall) </a:t>
                      </a:r>
                    </a:p>
                  </a:txBody>
                  <a:tcPr>
                    <a:solidFill>
                      <a:schemeClr val="bg1">
                        <a:lumMod val="65000"/>
                      </a:schemeClr>
                    </a:solidFill>
                  </a:tcPr>
                </a:tc>
                <a:extLst>
                  <a:ext uri="{0D108BD9-81ED-4DB2-BD59-A6C34878D82A}">
                    <a16:rowId xmlns:a16="http://schemas.microsoft.com/office/drawing/2014/main" val="4162129995"/>
                  </a:ext>
                </a:extLst>
              </a:tr>
              <a:tr h="463041">
                <a:tc>
                  <a:txBody>
                    <a:bodyPr/>
                    <a:lstStyle/>
                    <a:p>
                      <a:r>
                        <a:rPr lang="en-US" sz="1700" dirty="0"/>
                        <a:t>2016</a:t>
                      </a:r>
                    </a:p>
                  </a:txBody>
                  <a:tcPr>
                    <a:solidFill>
                      <a:schemeClr val="bg1">
                        <a:lumMod val="85000"/>
                      </a:schemeClr>
                    </a:solidFill>
                  </a:tcPr>
                </a:tc>
                <a:tc>
                  <a:txBody>
                    <a:bodyPr/>
                    <a:lstStyle/>
                    <a:p>
                      <a:r>
                        <a:rPr lang="en-US" sz="1700" dirty="0"/>
                        <a:t>Universities , Engineering , </a:t>
                      </a:r>
                    </a:p>
                    <a:p>
                      <a:r>
                        <a:rPr lang="en-US" sz="1700" dirty="0"/>
                        <a:t>Management Pharmacy</a:t>
                      </a:r>
                    </a:p>
                  </a:txBody>
                  <a:tcPr>
                    <a:solidFill>
                      <a:schemeClr val="bg1">
                        <a:lumMod val="85000"/>
                      </a:schemeClr>
                    </a:solidFill>
                  </a:tcPr>
                </a:tc>
                <a:tc>
                  <a:txBody>
                    <a:bodyPr/>
                    <a:lstStyle/>
                    <a:p>
                      <a:pPr algn="l"/>
                      <a:r>
                        <a:rPr lang="en-US" sz="1700" dirty="0"/>
                        <a:t>---</a:t>
                      </a:r>
                    </a:p>
                  </a:txBody>
                  <a:tcPr>
                    <a:solidFill>
                      <a:schemeClr val="bg1">
                        <a:lumMod val="85000"/>
                      </a:schemeClr>
                    </a:solidFill>
                  </a:tcPr>
                </a:tc>
                <a:tc>
                  <a:txBody>
                    <a:bodyPr/>
                    <a:lstStyle/>
                    <a:p>
                      <a:r>
                        <a:rPr lang="en-US" sz="1700" dirty="0"/>
                        <a:t>IISc Bangalore</a:t>
                      </a:r>
                    </a:p>
                    <a:p>
                      <a:r>
                        <a:rPr lang="en-US" sz="1700" dirty="0"/>
                        <a:t>ICT Mumbai</a:t>
                      </a:r>
                    </a:p>
                    <a:p>
                      <a:r>
                        <a:rPr lang="en-US" sz="1700" dirty="0"/>
                        <a:t>JNU, New Delhi</a:t>
                      </a:r>
                    </a:p>
                  </a:txBody>
                  <a:tcPr>
                    <a:solidFill>
                      <a:schemeClr val="bg1">
                        <a:lumMod val="85000"/>
                      </a:schemeClr>
                    </a:solidFill>
                  </a:tcPr>
                </a:tc>
                <a:extLst>
                  <a:ext uri="{0D108BD9-81ED-4DB2-BD59-A6C34878D82A}">
                    <a16:rowId xmlns:a16="http://schemas.microsoft.com/office/drawing/2014/main" val="1189893512"/>
                  </a:ext>
                </a:extLst>
              </a:tr>
            </a:tbl>
          </a:graphicData>
        </a:graphic>
      </p:graphicFrame>
      <p:graphicFrame>
        <p:nvGraphicFramePr>
          <p:cNvPr id="21" name="Table 16">
            <a:extLst>
              <a:ext uri="{FF2B5EF4-FFF2-40B4-BE49-F238E27FC236}">
                <a16:creationId xmlns:a16="http://schemas.microsoft.com/office/drawing/2014/main" id="{1A351D0F-8EBF-4A45-B14C-C6962F45DC11}"/>
              </a:ext>
            </a:extLst>
          </p:cNvPr>
          <p:cNvGraphicFramePr>
            <a:graphicFrameLocks noGrp="1"/>
          </p:cNvGraphicFramePr>
          <p:nvPr>
            <p:extLst>
              <p:ext uri="{D42A27DB-BD31-4B8C-83A1-F6EECF244321}">
                <p14:modId xmlns:p14="http://schemas.microsoft.com/office/powerpoint/2010/main" val="4197091122"/>
              </p:ext>
            </p:extLst>
          </p:nvPr>
        </p:nvGraphicFramePr>
        <p:xfrm>
          <a:off x="533400" y="2722165"/>
          <a:ext cx="8001000" cy="964876"/>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380194554"/>
                    </a:ext>
                  </a:extLst>
                </a:gridCol>
                <a:gridCol w="3505200">
                  <a:extLst>
                    <a:ext uri="{9D8B030D-6E8A-4147-A177-3AD203B41FA5}">
                      <a16:colId xmlns:a16="http://schemas.microsoft.com/office/drawing/2014/main" val="1257324226"/>
                    </a:ext>
                  </a:extLst>
                </a:gridCol>
                <a:gridCol w="1371600">
                  <a:extLst>
                    <a:ext uri="{9D8B030D-6E8A-4147-A177-3AD203B41FA5}">
                      <a16:colId xmlns:a16="http://schemas.microsoft.com/office/drawing/2014/main" val="58282615"/>
                    </a:ext>
                  </a:extLst>
                </a:gridCol>
                <a:gridCol w="2362200">
                  <a:extLst>
                    <a:ext uri="{9D8B030D-6E8A-4147-A177-3AD203B41FA5}">
                      <a16:colId xmlns:a16="http://schemas.microsoft.com/office/drawing/2014/main" val="913513043"/>
                    </a:ext>
                  </a:extLst>
                </a:gridCol>
              </a:tblGrid>
              <a:tr h="964876">
                <a:tc>
                  <a:txBody>
                    <a:bodyPr/>
                    <a:lstStyle/>
                    <a:p>
                      <a:r>
                        <a:rPr lang="en-US" sz="1700" b="0" dirty="0">
                          <a:solidFill>
                            <a:schemeClr val="tx1"/>
                          </a:solidFill>
                        </a:rPr>
                        <a:t>2017</a:t>
                      </a:r>
                    </a:p>
                  </a:txBody>
                  <a:tcPr>
                    <a:solidFill>
                      <a:schemeClr val="bg1">
                        <a:lumMod val="85000"/>
                      </a:schemeClr>
                    </a:solidFill>
                  </a:tcPr>
                </a:tc>
                <a:tc>
                  <a:txBody>
                    <a:bodyPr/>
                    <a:lstStyle/>
                    <a:p>
                      <a:r>
                        <a:rPr lang="en-US" sz="1700" b="0" dirty="0">
                          <a:solidFill>
                            <a:schemeClr val="tx1"/>
                          </a:solidFill>
                        </a:rPr>
                        <a:t>Overall, Engineering, Management, Universities, College, Pharmacy</a:t>
                      </a:r>
                    </a:p>
                  </a:txBody>
                  <a:tcPr>
                    <a:solidFill>
                      <a:schemeClr val="bg1">
                        <a:lumMod val="85000"/>
                      </a:schemeClr>
                    </a:solidFill>
                  </a:tcPr>
                </a:tc>
                <a:tc>
                  <a:txBody>
                    <a:bodyPr/>
                    <a:lstStyle/>
                    <a:p>
                      <a:pPr algn="ctr"/>
                      <a:r>
                        <a:rPr lang="en-US" sz="1700" b="0" dirty="0">
                          <a:solidFill>
                            <a:schemeClr val="tx1"/>
                          </a:solidFill>
                        </a:rPr>
                        <a:t>1007</a:t>
                      </a:r>
                    </a:p>
                  </a:txBody>
                  <a:tcPr>
                    <a:solidFill>
                      <a:schemeClr val="bg1">
                        <a:lumMod val="85000"/>
                      </a:schemeClr>
                    </a:solidFill>
                  </a:tcPr>
                </a:tc>
                <a:tc>
                  <a:txBody>
                    <a:bodyPr/>
                    <a:lstStyle/>
                    <a:p>
                      <a:r>
                        <a:rPr lang="fr-FR" sz="1700" b="0" dirty="0" err="1">
                          <a:solidFill>
                            <a:schemeClr val="tx1"/>
                          </a:solidFill>
                        </a:rPr>
                        <a:t>IISc</a:t>
                      </a:r>
                      <a:r>
                        <a:rPr lang="fr-FR" sz="1700" b="0" dirty="0">
                          <a:solidFill>
                            <a:schemeClr val="tx1"/>
                          </a:solidFill>
                        </a:rPr>
                        <a:t> Bangalore</a:t>
                      </a:r>
                    </a:p>
                    <a:p>
                      <a:r>
                        <a:rPr lang="fr-FR" sz="1700" b="0" dirty="0">
                          <a:solidFill>
                            <a:schemeClr val="tx1"/>
                          </a:solidFill>
                        </a:rPr>
                        <a:t>IIT Madras</a:t>
                      </a:r>
                    </a:p>
                    <a:p>
                      <a:r>
                        <a:rPr lang="fr-FR" sz="1700" b="0" dirty="0">
                          <a:solidFill>
                            <a:schemeClr val="tx1"/>
                          </a:solidFill>
                        </a:rPr>
                        <a:t>IIT Bombay </a:t>
                      </a:r>
                    </a:p>
                  </a:txBody>
                  <a:tcPr>
                    <a:solidFill>
                      <a:schemeClr val="bg1">
                        <a:lumMod val="85000"/>
                      </a:schemeClr>
                    </a:solidFill>
                  </a:tcPr>
                </a:tc>
                <a:extLst>
                  <a:ext uri="{0D108BD9-81ED-4DB2-BD59-A6C34878D82A}">
                    <a16:rowId xmlns:a16="http://schemas.microsoft.com/office/drawing/2014/main" val="1189893512"/>
                  </a:ext>
                </a:extLst>
              </a:tr>
            </a:tbl>
          </a:graphicData>
        </a:graphic>
      </p:graphicFrame>
      <p:graphicFrame>
        <p:nvGraphicFramePr>
          <p:cNvPr id="25" name="Table 24">
            <a:extLst>
              <a:ext uri="{FF2B5EF4-FFF2-40B4-BE49-F238E27FC236}">
                <a16:creationId xmlns:a16="http://schemas.microsoft.com/office/drawing/2014/main" id="{97FDDA9B-2875-4ADA-8039-B36D5F1B5EDA}"/>
              </a:ext>
            </a:extLst>
          </p:cNvPr>
          <p:cNvGraphicFramePr>
            <a:graphicFrameLocks noGrp="1"/>
          </p:cNvGraphicFramePr>
          <p:nvPr>
            <p:extLst>
              <p:ext uri="{D42A27DB-BD31-4B8C-83A1-F6EECF244321}">
                <p14:modId xmlns:p14="http://schemas.microsoft.com/office/powerpoint/2010/main" val="54536807"/>
              </p:ext>
            </p:extLst>
          </p:nvPr>
        </p:nvGraphicFramePr>
        <p:xfrm>
          <a:off x="533400" y="3709555"/>
          <a:ext cx="8001000" cy="964876"/>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408502112"/>
                    </a:ext>
                  </a:extLst>
                </a:gridCol>
                <a:gridCol w="3505200">
                  <a:extLst>
                    <a:ext uri="{9D8B030D-6E8A-4147-A177-3AD203B41FA5}">
                      <a16:colId xmlns:a16="http://schemas.microsoft.com/office/drawing/2014/main" val="3762868180"/>
                    </a:ext>
                  </a:extLst>
                </a:gridCol>
                <a:gridCol w="1371600">
                  <a:extLst>
                    <a:ext uri="{9D8B030D-6E8A-4147-A177-3AD203B41FA5}">
                      <a16:colId xmlns:a16="http://schemas.microsoft.com/office/drawing/2014/main" val="3305842100"/>
                    </a:ext>
                  </a:extLst>
                </a:gridCol>
                <a:gridCol w="2362200">
                  <a:extLst>
                    <a:ext uri="{9D8B030D-6E8A-4147-A177-3AD203B41FA5}">
                      <a16:colId xmlns:a16="http://schemas.microsoft.com/office/drawing/2014/main" val="1506648149"/>
                    </a:ext>
                  </a:extLst>
                </a:gridCol>
              </a:tblGrid>
              <a:tr h="964876">
                <a:tc>
                  <a:txBody>
                    <a:bodyPr/>
                    <a:lstStyle/>
                    <a:p>
                      <a:r>
                        <a:rPr lang="en-US" sz="1700" b="0" dirty="0">
                          <a:solidFill>
                            <a:schemeClr val="tx1"/>
                          </a:solidFill>
                        </a:rPr>
                        <a:t>2018</a:t>
                      </a:r>
                    </a:p>
                  </a:txBody>
                  <a:tcPr>
                    <a:solidFill>
                      <a:schemeClr val="bg1">
                        <a:lumMod val="85000"/>
                      </a:schemeClr>
                    </a:solidFill>
                  </a:tcPr>
                </a:tc>
                <a:tc>
                  <a:txBody>
                    <a:bodyPr/>
                    <a:lstStyle/>
                    <a:p>
                      <a:r>
                        <a:rPr lang="en-US" sz="1700" b="0" dirty="0">
                          <a:solidFill>
                            <a:schemeClr val="tx1"/>
                          </a:solidFill>
                        </a:rPr>
                        <a:t>Overall, Universities, Engineering, Colleges, Management, Pharmacy, Medical, Architecture, Law</a:t>
                      </a:r>
                    </a:p>
                  </a:txBody>
                  <a:tcPr>
                    <a:solidFill>
                      <a:schemeClr val="bg1">
                        <a:lumMod val="85000"/>
                      </a:schemeClr>
                    </a:solidFill>
                  </a:tcPr>
                </a:tc>
                <a:tc>
                  <a:txBody>
                    <a:bodyPr/>
                    <a:lstStyle/>
                    <a:p>
                      <a:pPr algn="ctr"/>
                      <a:r>
                        <a:rPr lang="en-US" sz="1700" b="0" dirty="0">
                          <a:solidFill>
                            <a:schemeClr val="tx1"/>
                          </a:solidFill>
                        </a:rPr>
                        <a:t>957</a:t>
                      </a:r>
                    </a:p>
                  </a:txBody>
                  <a:tcPr>
                    <a:solidFill>
                      <a:schemeClr val="bg1">
                        <a:lumMod val="85000"/>
                      </a:schemeClr>
                    </a:solidFill>
                  </a:tcPr>
                </a:tc>
                <a:tc>
                  <a:txBody>
                    <a:bodyPr/>
                    <a:lstStyle/>
                    <a:p>
                      <a:r>
                        <a:rPr lang="fr-FR" sz="1700" b="0" dirty="0" err="1">
                          <a:solidFill>
                            <a:schemeClr val="tx1"/>
                          </a:solidFill>
                        </a:rPr>
                        <a:t>IISc</a:t>
                      </a:r>
                      <a:r>
                        <a:rPr lang="fr-FR" sz="1700" b="0" dirty="0">
                          <a:solidFill>
                            <a:schemeClr val="tx1"/>
                          </a:solidFill>
                        </a:rPr>
                        <a:t> Bengaluru</a:t>
                      </a:r>
                    </a:p>
                    <a:p>
                      <a:r>
                        <a:rPr lang="fr-FR" sz="1700" b="0" dirty="0">
                          <a:solidFill>
                            <a:schemeClr val="tx1"/>
                          </a:solidFill>
                        </a:rPr>
                        <a:t>IIT Madras, Chennai</a:t>
                      </a:r>
                    </a:p>
                    <a:p>
                      <a:r>
                        <a:rPr lang="fr-FR" sz="1700" b="0" dirty="0">
                          <a:solidFill>
                            <a:schemeClr val="tx1"/>
                          </a:solidFill>
                        </a:rPr>
                        <a:t>IIT Bombay </a:t>
                      </a:r>
                    </a:p>
                  </a:txBody>
                  <a:tcPr>
                    <a:solidFill>
                      <a:schemeClr val="bg1">
                        <a:lumMod val="85000"/>
                      </a:schemeClr>
                    </a:solidFill>
                  </a:tcPr>
                </a:tc>
                <a:extLst>
                  <a:ext uri="{0D108BD9-81ED-4DB2-BD59-A6C34878D82A}">
                    <a16:rowId xmlns:a16="http://schemas.microsoft.com/office/drawing/2014/main" val="3191826675"/>
                  </a:ext>
                </a:extLst>
              </a:tr>
            </a:tbl>
          </a:graphicData>
        </a:graphic>
      </p:graphicFrame>
      <p:sp>
        <p:nvSpPr>
          <p:cNvPr id="7" name="TextBox 6">
            <a:extLst>
              <a:ext uri="{FF2B5EF4-FFF2-40B4-BE49-F238E27FC236}">
                <a16:creationId xmlns:a16="http://schemas.microsoft.com/office/drawing/2014/main" id="{55CA0B28-4229-46B5-9C98-F00C8EBAF8B7}"/>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42435374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DE8BEC-43FC-4A6A-B35D-8BA157C93025}"/>
              </a:ext>
            </a:extLst>
          </p:cNvPr>
          <p:cNvSpPr>
            <a:spLocks noGrp="1"/>
          </p:cNvSpPr>
          <p:nvPr>
            <p:ph type="title"/>
          </p:nvPr>
        </p:nvSpPr>
        <p:spPr>
          <a:xfrm>
            <a:off x="457200" y="709899"/>
            <a:ext cx="8763000" cy="472679"/>
          </a:xfrm>
        </p:spPr>
        <p:txBody>
          <a:bodyPr/>
          <a:lstStyle/>
          <a:p>
            <a:r>
              <a:rPr lang="en-US" dirty="0"/>
              <a:t>NIRF Ranking – A Wake up Call for HEI </a:t>
            </a:r>
            <a:br>
              <a:rPr lang="en-US" dirty="0"/>
            </a:br>
            <a:endParaRPr lang="en-US" dirty="0"/>
          </a:p>
        </p:txBody>
      </p:sp>
      <p:graphicFrame>
        <p:nvGraphicFramePr>
          <p:cNvPr id="8" name="Table 13">
            <a:extLst>
              <a:ext uri="{FF2B5EF4-FFF2-40B4-BE49-F238E27FC236}">
                <a16:creationId xmlns:a16="http://schemas.microsoft.com/office/drawing/2014/main" id="{E6DD207F-9398-4E09-B7CE-83A2103716F0}"/>
              </a:ext>
            </a:extLst>
          </p:cNvPr>
          <p:cNvGraphicFramePr>
            <a:graphicFrameLocks noGrp="1"/>
          </p:cNvGraphicFramePr>
          <p:nvPr>
            <p:extLst>
              <p:ext uri="{D42A27DB-BD31-4B8C-83A1-F6EECF244321}">
                <p14:modId xmlns:p14="http://schemas.microsoft.com/office/powerpoint/2010/main" val="1097471550"/>
              </p:ext>
            </p:extLst>
          </p:nvPr>
        </p:nvGraphicFramePr>
        <p:xfrm>
          <a:off x="571500" y="1352550"/>
          <a:ext cx="8001000" cy="3276600"/>
        </p:xfrm>
        <a:graphic>
          <a:graphicData uri="http://schemas.openxmlformats.org/drawingml/2006/table">
            <a:tbl>
              <a:tblPr firstRow="1" bandRow="1">
                <a:tableStyleId>{F2DE63D5-997A-4646-A377-4702673A728D}</a:tableStyleId>
              </a:tblPr>
              <a:tblGrid>
                <a:gridCol w="8001000">
                  <a:extLst>
                    <a:ext uri="{9D8B030D-6E8A-4147-A177-3AD203B41FA5}">
                      <a16:colId xmlns:a16="http://schemas.microsoft.com/office/drawing/2014/main" val="1763799401"/>
                    </a:ext>
                  </a:extLst>
                </a:gridCol>
              </a:tblGrid>
              <a:tr h="451945">
                <a:tc>
                  <a:txBody>
                    <a:bodyPr/>
                    <a:lstStyle/>
                    <a:p>
                      <a:r>
                        <a:rPr lang="en-IN" dirty="0">
                          <a:solidFill>
                            <a:schemeClr val="tx1"/>
                          </a:solidFill>
                        </a:rPr>
                        <a:t>HEI and NRF Ranking</a:t>
                      </a:r>
                    </a:p>
                  </a:txBody>
                  <a:tcPr>
                    <a:solidFill>
                      <a:schemeClr val="bg1">
                        <a:lumMod val="65000"/>
                      </a:schemeClr>
                    </a:solidFill>
                  </a:tcPr>
                </a:tc>
                <a:extLst>
                  <a:ext uri="{0D108BD9-81ED-4DB2-BD59-A6C34878D82A}">
                    <a16:rowId xmlns:a16="http://schemas.microsoft.com/office/drawing/2014/main" val="1523704038"/>
                  </a:ext>
                </a:extLst>
              </a:tr>
              <a:tr h="282465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Enhance Research outcomes through publications, citations, patents, innovation, research grants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Enhance Collaboration and Partnerships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Improve Infrastructural facilities, technology enhancement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Enhance perception of the University/Institute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Focus on Graduate attributes to enhance employability for employer perception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Encourage Diversity and Inclusion</a:t>
                      </a:r>
                    </a:p>
                  </a:txBody>
                  <a:tcPr/>
                </a:tc>
                <a:extLst>
                  <a:ext uri="{0D108BD9-81ED-4DB2-BD59-A6C34878D82A}">
                    <a16:rowId xmlns:a16="http://schemas.microsoft.com/office/drawing/2014/main" val="3898836576"/>
                  </a:ext>
                </a:extLst>
              </a:tr>
            </a:tbl>
          </a:graphicData>
        </a:graphic>
      </p:graphicFrame>
    </p:spTree>
    <p:extLst>
      <p:ext uri="{BB962C8B-B14F-4D97-AF65-F5344CB8AC3E}">
        <p14:creationId xmlns:p14="http://schemas.microsoft.com/office/powerpoint/2010/main" val="17585195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31FDFE-C97F-462E-B484-C7F8F7F118A1}"/>
              </a:ext>
            </a:extLst>
          </p:cNvPr>
          <p:cNvPicPr>
            <a:picLocks noChangeAspect="1"/>
          </p:cNvPicPr>
          <p:nvPr/>
        </p:nvPicPr>
        <p:blipFill>
          <a:blip r:embed="rId3"/>
          <a:stretch>
            <a:fillRect/>
          </a:stretch>
        </p:blipFill>
        <p:spPr>
          <a:xfrm>
            <a:off x="2667000" y="1733550"/>
            <a:ext cx="3581400" cy="2018035"/>
          </a:xfrm>
          <a:prstGeom prst="rect">
            <a:avLst/>
          </a:prstGeom>
        </p:spPr>
      </p:pic>
      <p:pic>
        <p:nvPicPr>
          <p:cNvPr id="5" name="Picture 4">
            <a:extLst>
              <a:ext uri="{FF2B5EF4-FFF2-40B4-BE49-F238E27FC236}">
                <a16:creationId xmlns:a16="http://schemas.microsoft.com/office/drawing/2014/main" id="{80194E10-00C6-4933-BD08-31140154B0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411099"/>
            <a:ext cx="1683397" cy="521208"/>
          </a:xfrm>
          <a:prstGeom prst="rect">
            <a:avLst/>
          </a:prstGeom>
        </p:spPr>
      </p:pic>
    </p:spTree>
    <p:extLst>
      <p:ext uri="{BB962C8B-B14F-4D97-AF65-F5344CB8AC3E}">
        <p14:creationId xmlns:p14="http://schemas.microsoft.com/office/powerpoint/2010/main" val="2357578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2016-2020</a:t>
            </a:r>
            <a:br>
              <a:rPr lang="en-US" dirty="0"/>
            </a:br>
            <a:br>
              <a:rPr lang="en-US" dirty="0"/>
            </a:br>
            <a:br>
              <a:rPr lang="en-US" dirty="0"/>
            </a:br>
            <a:endParaRPr lang="en-US" dirty="0"/>
          </a:p>
        </p:txBody>
      </p:sp>
      <p:graphicFrame>
        <p:nvGraphicFramePr>
          <p:cNvPr id="16" name="Table 16">
            <a:extLst>
              <a:ext uri="{FF2B5EF4-FFF2-40B4-BE49-F238E27FC236}">
                <a16:creationId xmlns:a16="http://schemas.microsoft.com/office/drawing/2014/main" id="{2BE1C386-3497-46D9-8473-0C91E845B90C}"/>
              </a:ext>
            </a:extLst>
          </p:cNvPr>
          <p:cNvGraphicFramePr>
            <a:graphicFrameLocks noGrp="1"/>
          </p:cNvGraphicFramePr>
          <p:nvPr>
            <p:extLst>
              <p:ext uri="{D42A27DB-BD31-4B8C-83A1-F6EECF244321}">
                <p14:modId xmlns:p14="http://schemas.microsoft.com/office/powerpoint/2010/main" val="1866760554"/>
              </p:ext>
            </p:extLst>
          </p:nvPr>
        </p:nvGraphicFramePr>
        <p:xfrm>
          <a:off x="533400" y="1221371"/>
          <a:ext cx="8001000" cy="17373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380194554"/>
                    </a:ext>
                  </a:extLst>
                </a:gridCol>
                <a:gridCol w="3505200">
                  <a:extLst>
                    <a:ext uri="{9D8B030D-6E8A-4147-A177-3AD203B41FA5}">
                      <a16:colId xmlns:a16="http://schemas.microsoft.com/office/drawing/2014/main" val="1257324226"/>
                    </a:ext>
                  </a:extLst>
                </a:gridCol>
                <a:gridCol w="1371600">
                  <a:extLst>
                    <a:ext uri="{9D8B030D-6E8A-4147-A177-3AD203B41FA5}">
                      <a16:colId xmlns:a16="http://schemas.microsoft.com/office/drawing/2014/main" val="58282615"/>
                    </a:ext>
                  </a:extLst>
                </a:gridCol>
                <a:gridCol w="2362200">
                  <a:extLst>
                    <a:ext uri="{9D8B030D-6E8A-4147-A177-3AD203B41FA5}">
                      <a16:colId xmlns:a16="http://schemas.microsoft.com/office/drawing/2014/main" val="913513043"/>
                    </a:ext>
                  </a:extLst>
                </a:gridCol>
              </a:tblGrid>
              <a:tr h="294640">
                <a:tc>
                  <a:txBody>
                    <a:bodyPr/>
                    <a:lstStyle/>
                    <a:p>
                      <a:r>
                        <a:rPr lang="en-US" sz="1700" dirty="0">
                          <a:solidFill>
                            <a:schemeClr val="tx1"/>
                          </a:solidFill>
                        </a:rPr>
                        <a:t>Year </a:t>
                      </a:r>
                    </a:p>
                  </a:txBody>
                  <a:tcPr>
                    <a:solidFill>
                      <a:schemeClr val="bg1">
                        <a:lumMod val="65000"/>
                      </a:schemeClr>
                    </a:solidFill>
                  </a:tcPr>
                </a:tc>
                <a:tc>
                  <a:txBody>
                    <a:bodyPr/>
                    <a:lstStyle/>
                    <a:p>
                      <a:r>
                        <a:rPr lang="en-US" sz="1700" dirty="0">
                          <a:solidFill>
                            <a:schemeClr val="tx1"/>
                          </a:solidFill>
                        </a:rPr>
                        <a:t>Categories </a:t>
                      </a:r>
                    </a:p>
                  </a:txBody>
                  <a:tcPr>
                    <a:solidFill>
                      <a:schemeClr val="bg1">
                        <a:lumMod val="65000"/>
                      </a:schemeClr>
                    </a:solidFill>
                  </a:tcPr>
                </a:tc>
                <a:tc>
                  <a:txBody>
                    <a:bodyPr/>
                    <a:lstStyle/>
                    <a:p>
                      <a:r>
                        <a:rPr lang="en-US" sz="1700" dirty="0">
                          <a:solidFill>
                            <a:schemeClr val="tx1"/>
                          </a:solidFill>
                        </a:rPr>
                        <a:t>Participated Institutions (Overall)</a:t>
                      </a:r>
                    </a:p>
                  </a:txBody>
                  <a:tcPr>
                    <a:solidFill>
                      <a:schemeClr val="bg1">
                        <a:lumMod val="65000"/>
                      </a:schemeClr>
                    </a:solidFill>
                  </a:tcPr>
                </a:tc>
                <a:tc>
                  <a:txBody>
                    <a:bodyPr/>
                    <a:lstStyle/>
                    <a:p>
                      <a:r>
                        <a:rPr lang="en-US" sz="1700" dirty="0">
                          <a:solidFill>
                            <a:schemeClr val="tx1"/>
                          </a:solidFill>
                        </a:rPr>
                        <a:t>Top Rankings </a:t>
                      </a:r>
                    </a:p>
                    <a:p>
                      <a:r>
                        <a:rPr lang="en-US" sz="1700" dirty="0">
                          <a:solidFill>
                            <a:schemeClr val="tx1"/>
                          </a:solidFill>
                        </a:rPr>
                        <a:t>(Overall) </a:t>
                      </a:r>
                    </a:p>
                  </a:txBody>
                  <a:tcPr>
                    <a:solidFill>
                      <a:schemeClr val="bg1">
                        <a:lumMod val="65000"/>
                      </a:schemeClr>
                    </a:solidFill>
                  </a:tcPr>
                </a:tc>
                <a:extLst>
                  <a:ext uri="{0D108BD9-81ED-4DB2-BD59-A6C34878D82A}">
                    <a16:rowId xmlns:a16="http://schemas.microsoft.com/office/drawing/2014/main" val="4162129995"/>
                  </a:ext>
                </a:extLst>
              </a:tr>
              <a:tr h="370840">
                <a:tc>
                  <a:txBody>
                    <a:bodyPr/>
                    <a:lstStyle/>
                    <a:p>
                      <a:r>
                        <a:rPr lang="en-US" sz="1700" dirty="0"/>
                        <a:t>2019</a:t>
                      </a:r>
                    </a:p>
                  </a:txBody>
                  <a:tcPr>
                    <a:solidFill>
                      <a:schemeClr val="bg1">
                        <a:lumMod val="85000"/>
                      </a:schemeClr>
                    </a:solidFill>
                  </a:tcPr>
                </a:tc>
                <a:tc>
                  <a:txBody>
                    <a:bodyPr/>
                    <a:lstStyle/>
                    <a:p>
                      <a:r>
                        <a:rPr lang="en-US" sz="1700" dirty="0"/>
                        <a:t>Overall, Universities, Engineering, Colleges, Management, Pharmacy, Medical, Architecture, Law</a:t>
                      </a:r>
                    </a:p>
                  </a:txBody>
                  <a:tcPr>
                    <a:solidFill>
                      <a:schemeClr val="bg1">
                        <a:lumMod val="85000"/>
                      </a:schemeClr>
                    </a:solidFill>
                  </a:tcPr>
                </a:tc>
                <a:tc>
                  <a:txBody>
                    <a:bodyPr/>
                    <a:lstStyle/>
                    <a:p>
                      <a:pPr algn="ctr"/>
                      <a:r>
                        <a:rPr lang="en-US" sz="1700" dirty="0"/>
                        <a:t>1479</a:t>
                      </a:r>
                    </a:p>
                  </a:txBody>
                  <a:tcPr>
                    <a:solidFill>
                      <a:schemeClr val="bg1">
                        <a:lumMod val="85000"/>
                      </a:schemeClr>
                    </a:solidFill>
                  </a:tcPr>
                </a:tc>
                <a:tc>
                  <a:txBody>
                    <a:bodyPr/>
                    <a:lstStyle/>
                    <a:p>
                      <a:r>
                        <a:rPr lang="en-US" sz="1700" dirty="0"/>
                        <a:t>IIT Madras, Chennai</a:t>
                      </a:r>
                    </a:p>
                    <a:p>
                      <a:r>
                        <a:rPr lang="en-US" sz="1700" dirty="0"/>
                        <a:t>IISc Bengaluru </a:t>
                      </a:r>
                    </a:p>
                    <a:p>
                      <a:r>
                        <a:rPr lang="en-US" sz="1700" dirty="0"/>
                        <a:t>IIT Delhi</a:t>
                      </a:r>
                    </a:p>
                  </a:txBody>
                  <a:tcPr>
                    <a:solidFill>
                      <a:schemeClr val="bg1">
                        <a:lumMod val="85000"/>
                      </a:schemeClr>
                    </a:solidFill>
                  </a:tcPr>
                </a:tc>
                <a:extLst>
                  <a:ext uri="{0D108BD9-81ED-4DB2-BD59-A6C34878D82A}">
                    <a16:rowId xmlns:a16="http://schemas.microsoft.com/office/drawing/2014/main" val="1189893512"/>
                  </a:ext>
                </a:extLst>
              </a:tr>
            </a:tbl>
          </a:graphicData>
        </a:graphic>
      </p:graphicFrame>
      <p:graphicFrame>
        <p:nvGraphicFramePr>
          <p:cNvPr id="21" name="Table 16">
            <a:extLst>
              <a:ext uri="{FF2B5EF4-FFF2-40B4-BE49-F238E27FC236}">
                <a16:creationId xmlns:a16="http://schemas.microsoft.com/office/drawing/2014/main" id="{1A351D0F-8EBF-4A45-B14C-C6962F45DC11}"/>
              </a:ext>
            </a:extLst>
          </p:cNvPr>
          <p:cNvGraphicFramePr>
            <a:graphicFrameLocks noGrp="1"/>
          </p:cNvGraphicFramePr>
          <p:nvPr>
            <p:extLst>
              <p:ext uri="{D42A27DB-BD31-4B8C-83A1-F6EECF244321}">
                <p14:modId xmlns:p14="http://schemas.microsoft.com/office/powerpoint/2010/main" val="3371955025"/>
              </p:ext>
            </p:extLst>
          </p:nvPr>
        </p:nvGraphicFramePr>
        <p:xfrm>
          <a:off x="533400" y="2722165"/>
          <a:ext cx="8001000" cy="964876"/>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380194554"/>
                    </a:ext>
                  </a:extLst>
                </a:gridCol>
                <a:gridCol w="3505200">
                  <a:extLst>
                    <a:ext uri="{9D8B030D-6E8A-4147-A177-3AD203B41FA5}">
                      <a16:colId xmlns:a16="http://schemas.microsoft.com/office/drawing/2014/main" val="1257324226"/>
                    </a:ext>
                  </a:extLst>
                </a:gridCol>
                <a:gridCol w="1371600">
                  <a:extLst>
                    <a:ext uri="{9D8B030D-6E8A-4147-A177-3AD203B41FA5}">
                      <a16:colId xmlns:a16="http://schemas.microsoft.com/office/drawing/2014/main" val="58282615"/>
                    </a:ext>
                  </a:extLst>
                </a:gridCol>
                <a:gridCol w="2362200">
                  <a:extLst>
                    <a:ext uri="{9D8B030D-6E8A-4147-A177-3AD203B41FA5}">
                      <a16:colId xmlns:a16="http://schemas.microsoft.com/office/drawing/2014/main" val="913513043"/>
                    </a:ext>
                  </a:extLst>
                </a:gridCol>
              </a:tblGrid>
              <a:tr h="964876">
                <a:tc>
                  <a:txBody>
                    <a:bodyPr/>
                    <a:lstStyle/>
                    <a:p>
                      <a:r>
                        <a:rPr lang="en-US" sz="1700" b="0" dirty="0">
                          <a:solidFill>
                            <a:schemeClr val="tx1"/>
                          </a:solidFill>
                        </a:rPr>
                        <a:t>2020</a:t>
                      </a:r>
                    </a:p>
                  </a:txBody>
                  <a:tcPr>
                    <a:solidFill>
                      <a:schemeClr val="bg1">
                        <a:lumMod val="85000"/>
                      </a:schemeClr>
                    </a:solidFill>
                  </a:tcPr>
                </a:tc>
                <a:tc>
                  <a:txBody>
                    <a:bodyPr/>
                    <a:lstStyle/>
                    <a:p>
                      <a:r>
                        <a:rPr lang="en-US" sz="1700" b="0" dirty="0">
                          <a:solidFill>
                            <a:schemeClr val="tx1"/>
                          </a:solidFill>
                        </a:rPr>
                        <a:t>Overall, Engineering, Management, Universities, College, Pharmacy, Dental </a:t>
                      </a:r>
                    </a:p>
                  </a:txBody>
                  <a:tcPr>
                    <a:solidFill>
                      <a:schemeClr val="bg1">
                        <a:lumMod val="85000"/>
                      </a:schemeClr>
                    </a:solidFill>
                  </a:tcPr>
                </a:tc>
                <a:tc>
                  <a:txBody>
                    <a:bodyPr/>
                    <a:lstStyle/>
                    <a:p>
                      <a:pPr algn="ctr"/>
                      <a:r>
                        <a:rPr lang="en-US" sz="1700" b="0" dirty="0">
                          <a:solidFill>
                            <a:schemeClr val="tx1"/>
                          </a:solidFill>
                        </a:rPr>
                        <a:t>1667</a:t>
                      </a:r>
                    </a:p>
                  </a:txBody>
                  <a:tcPr>
                    <a:solidFill>
                      <a:schemeClr val="bg1">
                        <a:lumMod val="85000"/>
                      </a:schemeClr>
                    </a:solidFill>
                  </a:tcPr>
                </a:tc>
                <a:tc>
                  <a:txBody>
                    <a:bodyPr/>
                    <a:lstStyle/>
                    <a:p>
                      <a:r>
                        <a:rPr lang="fr-FR" sz="1700" b="0" dirty="0" err="1">
                          <a:solidFill>
                            <a:schemeClr val="tx1"/>
                          </a:solidFill>
                        </a:rPr>
                        <a:t>IISc</a:t>
                      </a:r>
                      <a:r>
                        <a:rPr lang="fr-FR" sz="1700" b="0" dirty="0">
                          <a:solidFill>
                            <a:schemeClr val="tx1"/>
                          </a:solidFill>
                        </a:rPr>
                        <a:t> Bangalore</a:t>
                      </a:r>
                    </a:p>
                    <a:p>
                      <a:r>
                        <a:rPr lang="fr-FR" sz="1700" b="0" dirty="0">
                          <a:solidFill>
                            <a:schemeClr val="tx1"/>
                          </a:solidFill>
                        </a:rPr>
                        <a:t>IIT Madras, Chennai</a:t>
                      </a:r>
                    </a:p>
                    <a:p>
                      <a:r>
                        <a:rPr lang="fr-FR" sz="1700" b="0" dirty="0">
                          <a:solidFill>
                            <a:schemeClr val="tx1"/>
                          </a:solidFill>
                        </a:rPr>
                        <a:t>IIT Bombay </a:t>
                      </a:r>
                    </a:p>
                  </a:txBody>
                  <a:tcPr>
                    <a:solidFill>
                      <a:schemeClr val="bg1">
                        <a:lumMod val="85000"/>
                      </a:schemeClr>
                    </a:solidFill>
                  </a:tcPr>
                </a:tc>
                <a:extLst>
                  <a:ext uri="{0D108BD9-81ED-4DB2-BD59-A6C34878D82A}">
                    <a16:rowId xmlns:a16="http://schemas.microsoft.com/office/drawing/2014/main" val="1189893512"/>
                  </a:ext>
                </a:extLst>
              </a:tr>
            </a:tbl>
          </a:graphicData>
        </a:graphic>
      </p:graphicFrame>
      <p:sp>
        <p:nvSpPr>
          <p:cNvPr id="6" name="TextBox 5">
            <a:extLst>
              <a:ext uri="{FF2B5EF4-FFF2-40B4-BE49-F238E27FC236}">
                <a16:creationId xmlns:a16="http://schemas.microsoft.com/office/drawing/2014/main" id="{CD564E4D-37A8-444D-8CC8-77F4D6B187D9}"/>
              </a:ext>
            </a:extLst>
          </p:cNvPr>
          <p:cNvSpPr txBox="1"/>
          <p:nvPr/>
        </p:nvSpPr>
        <p:spPr>
          <a:xfrm>
            <a:off x="446314" y="4019550"/>
            <a:ext cx="4572000" cy="307777"/>
          </a:xfrm>
          <a:prstGeom prst="rect">
            <a:avLst/>
          </a:prstGeom>
          <a:noFill/>
        </p:spPr>
        <p:txBody>
          <a:bodyPr wrap="square">
            <a:spAutoFit/>
          </a:bodyPr>
          <a:lstStyle/>
          <a:p>
            <a:r>
              <a:rPr lang="en-US" sz="1400" dirty="0"/>
              <a:t>Note: There is discipline wise methodology </a:t>
            </a:r>
          </a:p>
        </p:txBody>
      </p:sp>
      <p:sp>
        <p:nvSpPr>
          <p:cNvPr id="7" name="TextBox 6">
            <a:extLst>
              <a:ext uri="{FF2B5EF4-FFF2-40B4-BE49-F238E27FC236}">
                <a16:creationId xmlns:a16="http://schemas.microsoft.com/office/drawing/2014/main" id="{1F2E2CA9-ECA1-4113-A4CC-98C1B4C97F55}"/>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372979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for 2021</a:t>
            </a:r>
            <a:br>
              <a:rPr lang="en-US" dirty="0"/>
            </a:br>
            <a:br>
              <a:rPr lang="en-US" dirty="0"/>
            </a:br>
            <a:br>
              <a:rPr lang="en-US" dirty="0"/>
            </a:br>
            <a:endParaRPr lang="en-US" dirty="0"/>
          </a:p>
        </p:txBody>
      </p:sp>
      <p:sp>
        <p:nvSpPr>
          <p:cNvPr id="6" name="TextBox 5">
            <a:extLst>
              <a:ext uri="{FF2B5EF4-FFF2-40B4-BE49-F238E27FC236}">
                <a16:creationId xmlns:a16="http://schemas.microsoft.com/office/drawing/2014/main" id="{6857181C-0201-4CC0-8B94-D3E912559A94}"/>
              </a:ext>
            </a:extLst>
          </p:cNvPr>
          <p:cNvSpPr txBox="1"/>
          <p:nvPr/>
        </p:nvSpPr>
        <p:spPr>
          <a:xfrm>
            <a:off x="421178" y="1657350"/>
            <a:ext cx="8646622" cy="2677656"/>
          </a:xfrm>
          <a:prstGeom prst="rect">
            <a:avLst/>
          </a:prstGeom>
          <a:noFill/>
        </p:spPr>
        <p:txBody>
          <a:bodyPr wrap="square">
            <a:spAutoFit/>
          </a:bodyPr>
          <a:lstStyle/>
          <a:p>
            <a:pPr fontAlgn="base"/>
            <a:r>
              <a:rPr lang="en-US" sz="2400" dirty="0"/>
              <a:t>India Rankings introduces a new Category </a:t>
            </a:r>
            <a:r>
              <a:rPr lang="en-US" sz="2400" b="1" dirty="0"/>
              <a:t>“Research Institutions” </a:t>
            </a:r>
            <a:r>
              <a:rPr lang="en-US" sz="2400" dirty="0"/>
              <a:t>Eligibility Criteria for Institutes </a:t>
            </a:r>
            <a:br>
              <a:rPr lang="en-US" sz="2400" dirty="0"/>
            </a:br>
            <a:br>
              <a:rPr lang="en-US" sz="2400" dirty="0"/>
            </a:br>
            <a:r>
              <a:rPr lang="en-US" sz="2400" dirty="0"/>
              <a:t>=&gt; At least 500 Research publications indexed in Web of Science/       Scopus for a period of 3 years    OR</a:t>
            </a:r>
          </a:p>
          <a:p>
            <a:pPr fontAlgn="base"/>
            <a:br>
              <a:rPr lang="en-US" sz="2400" dirty="0"/>
            </a:br>
            <a:r>
              <a:rPr lang="en-US" sz="2400" dirty="0"/>
              <a:t>=&gt; At least 1000 students enrolled in Ph.D. program. </a:t>
            </a:r>
          </a:p>
        </p:txBody>
      </p:sp>
      <p:sp>
        <p:nvSpPr>
          <p:cNvPr id="4" name="TextBox 3">
            <a:extLst>
              <a:ext uri="{FF2B5EF4-FFF2-40B4-BE49-F238E27FC236}">
                <a16:creationId xmlns:a16="http://schemas.microsoft.com/office/drawing/2014/main" id="{65591159-0109-4E6D-B36E-5876598DBC8A}"/>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3391765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 Parameters and weightage )</a:t>
            </a:r>
          </a:p>
        </p:txBody>
      </p:sp>
      <p:pic>
        <p:nvPicPr>
          <p:cNvPr id="3074" name="Picture 2" descr="Image for post">
            <a:extLst>
              <a:ext uri="{FF2B5EF4-FFF2-40B4-BE49-F238E27FC236}">
                <a16:creationId xmlns:a16="http://schemas.microsoft.com/office/drawing/2014/main" id="{AFD547F5-5CBD-46A3-99CB-6C590A2A8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57350"/>
            <a:ext cx="48768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C09507-0BC2-4085-B086-E8E950BED86D}"/>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37805916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 Parameters )</a:t>
            </a:r>
          </a:p>
        </p:txBody>
      </p:sp>
      <p:graphicFrame>
        <p:nvGraphicFramePr>
          <p:cNvPr id="4" name="Table 13">
            <a:extLst>
              <a:ext uri="{FF2B5EF4-FFF2-40B4-BE49-F238E27FC236}">
                <a16:creationId xmlns:a16="http://schemas.microsoft.com/office/drawing/2014/main" id="{A0C2984F-3845-4857-B674-311D4A86933E}"/>
              </a:ext>
            </a:extLst>
          </p:cNvPr>
          <p:cNvGraphicFramePr>
            <a:graphicFrameLocks noGrp="1"/>
          </p:cNvGraphicFramePr>
          <p:nvPr/>
        </p:nvGraphicFramePr>
        <p:xfrm>
          <a:off x="609600" y="1504950"/>
          <a:ext cx="3733800" cy="2924709"/>
        </p:xfrm>
        <a:graphic>
          <a:graphicData uri="http://schemas.openxmlformats.org/drawingml/2006/table">
            <a:tbl>
              <a:tblPr firstRow="1" bandRow="1">
                <a:tableStyleId>{F2DE63D5-997A-4646-A377-4702673A728D}</a:tableStyleId>
              </a:tblPr>
              <a:tblGrid>
                <a:gridCol w="3733800">
                  <a:extLst>
                    <a:ext uri="{9D8B030D-6E8A-4147-A177-3AD203B41FA5}">
                      <a16:colId xmlns:a16="http://schemas.microsoft.com/office/drawing/2014/main" val="1763799401"/>
                    </a:ext>
                  </a:extLst>
                </a:gridCol>
              </a:tblGrid>
              <a:tr h="559985">
                <a:tc>
                  <a:txBody>
                    <a:bodyPr/>
                    <a:lstStyle/>
                    <a:p>
                      <a:r>
                        <a:rPr lang="en-IN" dirty="0">
                          <a:solidFill>
                            <a:schemeClr val="tx1"/>
                          </a:solidFill>
                        </a:rPr>
                        <a:t>Teaching, Learning &amp; Resources (TLR)</a:t>
                      </a:r>
                    </a:p>
                  </a:txBody>
                  <a:tcPr/>
                </a:tc>
                <a:extLst>
                  <a:ext uri="{0D108BD9-81ED-4DB2-BD59-A6C34878D82A}">
                    <a16:rowId xmlns:a16="http://schemas.microsoft.com/office/drawing/2014/main" val="1523704038"/>
                  </a:ext>
                </a:extLst>
              </a:tr>
              <a:tr h="236472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Student Strength including Doctoral Students (SS)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Faculty-student ratio with emphasis on permanent faculty (FSR)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Combined metric for Faculty with PhD (or equivalent) and Experience (FQE)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Financial Resources and their </a:t>
                      </a:r>
                      <a:r>
                        <a:rPr kumimoji="0" lang="en-US" sz="1600" b="0" i="0" u="none" strike="noStrike" kern="1200" cap="none" spc="0" normalizeH="0" baseline="0" noProof="0" dirty="0" err="1">
                          <a:ln>
                            <a:noFill/>
                          </a:ln>
                          <a:solidFill>
                            <a:schemeClr val="tx1"/>
                          </a:solidFill>
                          <a:effectLst/>
                          <a:uLnTx/>
                          <a:uFillTx/>
                          <a:latin typeface="+mn-lt"/>
                          <a:ea typeface="+mn-ea"/>
                          <a:cs typeface="+mn-cs"/>
                        </a:rPr>
                        <a:t>Utilisation</a:t>
                      </a:r>
                      <a:r>
                        <a:rPr kumimoji="0" lang="en-US" sz="1600" b="0" i="0" u="none" strike="noStrike" kern="1200" cap="none" spc="0" normalizeH="0" baseline="0" noProof="0" dirty="0">
                          <a:ln>
                            <a:noFill/>
                          </a:ln>
                          <a:solidFill>
                            <a:schemeClr val="tx1"/>
                          </a:solidFill>
                          <a:effectLst/>
                          <a:uLnTx/>
                          <a:uFillTx/>
                          <a:latin typeface="+mn-lt"/>
                          <a:ea typeface="+mn-ea"/>
                          <a:cs typeface="+mn-cs"/>
                        </a:rPr>
                        <a:t> (FRU)</a:t>
                      </a:r>
                    </a:p>
                  </a:txBody>
                  <a:tcPr/>
                </a:tc>
                <a:extLst>
                  <a:ext uri="{0D108BD9-81ED-4DB2-BD59-A6C34878D82A}">
                    <a16:rowId xmlns:a16="http://schemas.microsoft.com/office/drawing/2014/main" val="3898836576"/>
                  </a:ext>
                </a:extLst>
              </a:tr>
            </a:tbl>
          </a:graphicData>
        </a:graphic>
      </p:graphicFrame>
      <p:graphicFrame>
        <p:nvGraphicFramePr>
          <p:cNvPr id="6" name="Table 17">
            <a:extLst>
              <a:ext uri="{FF2B5EF4-FFF2-40B4-BE49-F238E27FC236}">
                <a16:creationId xmlns:a16="http://schemas.microsoft.com/office/drawing/2014/main" id="{D4C8196A-635E-4A75-B35C-3109C9AA5C3B}"/>
              </a:ext>
            </a:extLst>
          </p:cNvPr>
          <p:cNvGraphicFramePr>
            <a:graphicFrameLocks noGrp="1"/>
          </p:cNvGraphicFramePr>
          <p:nvPr/>
        </p:nvGraphicFramePr>
        <p:xfrm>
          <a:off x="4572000" y="1504949"/>
          <a:ext cx="4190998" cy="2924709"/>
        </p:xfrm>
        <a:graphic>
          <a:graphicData uri="http://schemas.openxmlformats.org/drawingml/2006/table">
            <a:tbl>
              <a:tblPr firstRow="1" bandRow="1">
                <a:tableStyleId>{72833802-FEF1-4C79-8D5D-14CF1EAF98D9}</a:tableStyleId>
              </a:tblPr>
              <a:tblGrid>
                <a:gridCol w="4190998">
                  <a:extLst>
                    <a:ext uri="{9D8B030D-6E8A-4147-A177-3AD203B41FA5}">
                      <a16:colId xmlns:a16="http://schemas.microsoft.com/office/drawing/2014/main" val="3077615704"/>
                    </a:ext>
                  </a:extLst>
                </a:gridCol>
              </a:tblGrid>
              <a:tr h="518037">
                <a:tc>
                  <a:txBody>
                    <a:bodyPr/>
                    <a:lstStyle/>
                    <a:p>
                      <a:r>
                        <a:rPr lang="en-US" dirty="0">
                          <a:solidFill>
                            <a:schemeClr val="tx1"/>
                          </a:solidFill>
                        </a:rPr>
                        <a:t>Research and Professional Practice (RP)</a:t>
                      </a:r>
                      <a:endParaRPr lang="en-IN" dirty="0">
                        <a:solidFill>
                          <a:schemeClr val="tx1"/>
                        </a:solidFill>
                      </a:endParaRPr>
                    </a:p>
                  </a:txBody>
                  <a:tcPr/>
                </a:tc>
                <a:extLst>
                  <a:ext uri="{0D108BD9-81ED-4DB2-BD59-A6C34878D82A}">
                    <a16:rowId xmlns:a16="http://schemas.microsoft.com/office/drawing/2014/main" val="3615575597"/>
                  </a:ext>
                </a:extLst>
              </a:tr>
              <a:tr h="240667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Combined metric for Publications (PU)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Combined metric for Quality of Publications (QP)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IPR and Patents: Published and Granted (IPR)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Footprint of Projects and Professional Practice (FPPP)</a:t>
                      </a:r>
                    </a:p>
                  </a:txBody>
                  <a:tcPr/>
                </a:tc>
                <a:extLst>
                  <a:ext uri="{0D108BD9-81ED-4DB2-BD59-A6C34878D82A}">
                    <a16:rowId xmlns:a16="http://schemas.microsoft.com/office/drawing/2014/main" val="125697095"/>
                  </a:ext>
                </a:extLst>
              </a:tr>
            </a:tbl>
          </a:graphicData>
        </a:graphic>
      </p:graphicFrame>
      <p:sp>
        <p:nvSpPr>
          <p:cNvPr id="5" name="TextBox 4">
            <a:extLst>
              <a:ext uri="{FF2B5EF4-FFF2-40B4-BE49-F238E27FC236}">
                <a16:creationId xmlns:a16="http://schemas.microsoft.com/office/drawing/2014/main" id="{7B353C79-9532-4CDD-99A1-8B8AAD22F8EF}"/>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41402933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899"/>
            <a:ext cx="8229600" cy="472679"/>
          </a:xfrm>
        </p:spPr>
        <p:txBody>
          <a:bodyPr/>
          <a:lstStyle/>
          <a:p>
            <a:r>
              <a:rPr lang="en-US" dirty="0"/>
              <a:t>NIRF India Rankings ( Parameters )</a:t>
            </a:r>
          </a:p>
        </p:txBody>
      </p:sp>
      <p:graphicFrame>
        <p:nvGraphicFramePr>
          <p:cNvPr id="7" name="Table 13">
            <a:extLst>
              <a:ext uri="{FF2B5EF4-FFF2-40B4-BE49-F238E27FC236}">
                <a16:creationId xmlns:a16="http://schemas.microsoft.com/office/drawing/2014/main" id="{F6219EE1-DA31-4471-BFBD-A299FC405D4F}"/>
              </a:ext>
            </a:extLst>
          </p:cNvPr>
          <p:cNvGraphicFramePr>
            <a:graphicFrameLocks noGrp="1"/>
          </p:cNvGraphicFramePr>
          <p:nvPr>
            <p:extLst>
              <p:ext uri="{D42A27DB-BD31-4B8C-83A1-F6EECF244321}">
                <p14:modId xmlns:p14="http://schemas.microsoft.com/office/powerpoint/2010/main" val="3254797688"/>
              </p:ext>
            </p:extLst>
          </p:nvPr>
        </p:nvGraphicFramePr>
        <p:xfrm>
          <a:off x="609600" y="1504951"/>
          <a:ext cx="3733800" cy="1597307"/>
        </p:xfrm>
        <a:graphic>
          <a:graphicData uri="http://schemas.openxmlformats.org/drawingml/2006/table">
            <a:tbl>
              <a:tblPr firstRow="1" bandRow="1">
                <a:tableStyleId>{F2DE63D5-997A-4646-A377-4702673A728D}</a:tableStyleId>
              </a:tblPr>
              <a:tblGrid>
                <a:gridCol w="3733800">
                  <a:extLst>
                    <a:ext uri="{9D8B030D-6E8A-4147-A177-3AD203B41FA5}">
                      <a16:colId xmlns:a16="http://schemas.microsoft.com/office/drawing/2014/main" val="1763799401"/>
                    </a:ext>
                  </a:extLst>
                </a:gridCol>
              </a:tblGrid>
              <a:tr h="292452">
                <a:tc>
                  <a:txBody>
                    <a:bodyPr/>
                    <a:lstStyle/>
                    <a:p>
                      <a:r>
                        <a:rPr lang="en-IN" dirty="0">
                          <a:solidFill>
                            <a:schemeClr val="tx1"/>
                          </a:solidFill>
                        </a:rPr>
                        <a:t>Graduation Outcomes (GO)</a:t>
                      </a:r>
                    </a:p>
                  </a:txBody>
                  <a:tcPr>
                    <a:solidFill>
                      <a:srgbClr val="FFC000"/>
                    </a:solidFill>
                  </a:tcPr>
                </a:tc>
                <a:extLst>
                  <a:ext uri="{0D108BD9-81ED-4DB2-BD59-A6C34878D82A}">
                    <a16:rowId xmlns:a16="http://schemas.microsoft.com/office/drawing/2014/main" val="1523704038"/>
                  </a:ext>
                </a:extLst>
              </a:tr>
              <a:tr h="123154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Metric for University Examinations (GUE)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Metric for Number of Ph.D. Students Graduated (GPHD)</a:t>
                      </a:r>
                    </a:p>
                  </a:txBody>
                  <a:tcPr/>
                </a:tc>
                <a:extLst>
                  <a:ext uri="{0D108BD9-81ED-4DB2-BD59-A6C34878D82A}">
                    <a16:rowId xmlns:a16="http://schemas.microsoft.com/office/drawing/2014/main" val="3898836576"/>
                  </a:ext>
                </a:extLst>
              </a:tr>
            </a:tbl>
          </a:graphicData>
        </a:graphic>
      </p:graphicFrame>
      <p:graphicFrame>
        <p:nvGraphicFramePr>
          <p:cNvPr id="8" name="Table 17">
            <a:extLst>
              <a:ext uri="{FF2B5EF4-FFF2-40B4-BE49-F238E27FC236}">
                <a16:creationId xmlns:a16="http://schemas.microsoft.com/office/drawing/2014/main" id="{ADCEFE08-634A-4AB0-9DED-B7D9B99223EE}"/>
              </a:ext>
            </a:extLst>
          </p:cNvPr>
          <p:cNvGraphicFramePr>
            <a:graphicFrameLocks noGrp="1"/>
          </p:cNvGraphicFramePr>
          <p:nvPr>
            <p:extLst>
              <p:ext uri="{D42A27DB-BD31-4B8C-83A1-F6EECF244321}">
                <p14:modId xmlns:p14="http://schemas.microsoft.com/office/powerpoint/2010/main" val="1591689942"/>
              </p:ext>
            </p:extLst>
          </p:nvPr>
        </p:nvGraphicFramePr>
        <p:xfrm>
          <a:off x="4572000" y="1504949"/>
          <a:ext cx="4190998" cy="2924709"/>
        </p:xfrm>
        <a:graphic>
          <a:graphicData uri="http://schemas.openxmlformats.org/drawingml/2006/table">
            <a:tbl>
              <a:tblPr firstRow="1" bandRow="1">
                <a:tableStyleId>{72833802-FEF1-4C79-8D5D-14CF1EAF98D9}</a:tableStyleId>
              </a:tblPr>
              <a:tblGrid>
                <a:gridCol w="4190998">
                  <a:extLst>
                    <a:ext uri="{9D8B030D-6E8A-4147-A177-3AD203B41FA5}">
                      <a16:colId xmlns:a16="http://schemas.microsoft.com/office/drawing/2014/main" val="3077615704"/>
                    </a:ext>
                  </a:extLst>
                </a:gridCol>
              </a:tblGrid>
              <a:tr h="518037">
                <a:tc>
                  <a:txBody>
                    <a:bodyPr/>
                    <a:lstStyle/>
                    <a:p>
                      <a:r>
                        <a:rPr lang="en-US" dirty="0">
                          <a:solidFill>
                            <a:schemeClr val="tx1"/>
                          </a:solidFill>
                        </a:rPr>
                        <a:t>Outreach and Inclusivity (OI)</a:t>
                      </a:r>
                      <a:endParaRPr lang="en-IN" dirty="0">
                        <a:solidFill>
                          <a:schemeClr val="tx1"/>
                        </a:solidFill>
                      </a:endParaRPr>
                    </a:p>
                  </a:txBody>
                  <a:tcPr>
                    <a:solidFill>
                      <a:schemeClr val="accent6">
                        <a:lumMod val="75000"/>
                      </a:schemeClr>
                    </a:solidFill>
                  </a:tcPr>
                </a:tc>
                <a:extLst>
                  <a:ext uri="{0D108BD9-81ED-4DB2-BD59-A6C34878D82A}">
                    <a16:rowId xmlns:a16="http://schemas.microsoft.com/office/drawing/2014/main" val="3615575597"/>
                  </a:ext>
                </a:extLst>
              </a:tr>
              <a:tr h="240667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Percentage of Students from Other States/Countries (Region Diversity 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Percentage of Women (Women Diversity WD)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Economically and Socially Challenged Students (ESCS)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Facilities for Physically Challenged Students (PCS)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Perception (PR) Ranking</a:t>
                      </a:r>
                    </a:p>
                  </a:txBody>
                  <a:tcPr/>
                </a:tc>
                <a:extLst>
                  <a:ext uri="{0D108BD9-81ED-4DB2-BD59-A6C34878D82A}">
                    <a16:rowId xmlns:a16="http://schemas.microsoft.com/office/drawing/2014/main" val="125697095"/>
                  </a:ext>
                </a:extLst>
              </a:tr>
            </a:tbl>
          </a:graphicData>
        </a:graphic>
      </p:graphicFrame>
      <p:graphicFrame>
        <p:nvGraphicFramePr>
          <p:cNvPr id="9" name="Table 13">
            <a:extLst>
              <a:ext uri="{FF2B5EF4-FFF2-40B4-BE49-F238E27FC236}">
                <a16:creationId xmlns:a16="http://schemas.microsoft.com/office/drawing/2014/main" id="{AFED6BC4-9051-44AC-ACDD-E4027C30EC05}"/>
              </a:ext>
            </a:extLst>
          </p:cNvPr>
          <p:cNvGraphicFramePr>
            <a:graphicFrameLocks noGrp="1"/>
          </p:cNvGraphicFramePr>
          <p:nvPr>
            <p:extLst>
              <p:ext uri="{D42A27DB-BD31-4B8C-83A1-F6EECF244321}">
                <p14:modId xmlns:p14="http://schemas.microsoft.com/office/powerpoint/2010/main" val="3180963699"/>
              </p:ext>
            </p:extLst>
          </p:nvPr>
        </p:nvGraphicFramePr>
        <p:xfrm>
          <a:off x="609600" y="3181351"/>
          <a:ext cx="3733800" cy="881011"/>
        </p:xfrm>
        <a:graphic>
          <a:graphicData uri="http://schemas.openxmlformats.org/drawingml/2006/table">
            <a:tbl>
              <a:tblPr firstRow="1" bandRow="1">
                <a:tableStyleId>{F2DE63D5-997A-4646-A377-4702673A728D}</a:tableStyleId>
              </a:tblPr>
              <a:tblGrid>
                <a:gridCol w="3733800">
                  <a:extLst>
                    <a:ext uri="{9D8B030D-6E8A-4147-A177-3AD203B41FA5}">
                      <a16:colId xmlns:a16="http://schemas.microsoft.com/office/drawing/2014/main" val="1763799401"/>
                    </a:ext>
                  </a:extLst>
                </a:gridCol>
              </a:tblGrid>
              <a:tr h="246748">
                <a:tc>
                  <a:txBody>
                    <a:bodyPr/>
                    <a:lstStyle/>
                    <a:p>
                      <a:r>
                        <a:rPr lang="en-IN" dirty="0">
                          <a:solidFill>
                            <a:schemeClr val="tx1"/>
                          </a:solidFill>
                        </a:rPr>
                        <a:t>Perception</a:t>
                      </a:r>
                    </a:p>
                  </a:txBody>
                  <a:tcPr>
                    <a:solidFill>
                      <a:schemeClr val="bg1">
                        <a:lumMod val="65000"/>
                      </a:schemeClr>
                    </a:solidFill>
                  </a:tcPr>
                </a:tc>
                <a:extLst>
                  <a:ext uri="{0D108BD9-81ED-4DB2-BD59-A6C34878D82A}">
                    <a16:rowId xmlns:a16="http://schemas.microsoft.com/office/drawing/2014/main" val="1523704038"/>
                  </a:ext>
                </a:extLst>
              </a:tr>
              <a:tr h="51525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Academic Peers and Employers (PR)</a:t>
                      </a:r>
                    </a:p>
                  </a:txBody>
                  <a:tcPr/>
                </a:tc>
                <a:extLst>
                  <a:ext uri="{0D108BD9-81ED-4DB2-BD59-A6C34878D82A}">
                    <a16:rowId xmlns:a16="http://schemas.microsoft.com/office/drawing/2014/main" val="3898836576"/>
                  </a:ext>
                </a:extLst>
              </a:tr>
            </a:tbl>
          </a:graphicData>
        </a:graphic>
      </p:graphicFrame>
      <p:sp>
        <p:nvSpPr>
          <p:cNvPr id="6" name="TextBox 5">
            <a:extLst>
              <a:ext uri="{FF2B5EF4-FFF2-40B4-BE49-F238E27FC236}">
                <a16:creationId xmlns:a16="http://schemas.microsoft.com/office/drawing/2014/main" id="{5A619297-F39A-4E6E-A5F5-962FDDCE0669}"/>
              </a:ext>
            </a:extLst>
          </p:cNvPr>
          <p:cNvSpPr txBox="1"/>
          <p:nvPr/>
        </p:nvSpPr>
        <p:spPr>
          <a:xfrm>
            <a:off x="498021" y="4674431"/>
            <a:ext cx="4572000" cy="215444"/>
          </a:xfrm>
          <a:prstGeom prst="rect">
            <a:avLst/>
          </a:prstGeom>
          <a:noFill/>
        </p:spPr>
        <p:txBody>
          <a:bodyPr wrap="square">
            <a:spAutoFit/>
          </a:bodyPr>
          <a:lstStyle/>
          <a:p>
            <a:r>
              <a:rPr lang="en-US" sz="800" b="1" i="1" dirty="0">
                <a:latin typeface="+mj-lt"/>
                <a:ea typeface="+mj-ea"/>
                <a:cs typeface="+mj-cs"/>
              </a:rPr>
              <a:t>Ref: https://www.nirfindia.org/Home</a:t>
            </a:r>
          </a:p>
        </p:txBody>
      </p:sp>
    </p:spTree>
    <p:extLst>
      <p:ext uri="{BB962C8B-B14F-4D97-AF65-F5344CB8AC3E}">
        <p14:creationId xmlns:p14="http://schemas.microsoft.com/office/powerpoint/2010/main" val="56187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96BD35BF-7263-4FAC-BB75-A3E1A920C2DA}"/>
              </a:ext>
            </a:extLst>
          </p:cNvPr>
          <p:cNvSpPr>
            <a:spLocks noGrp="1"/>
          </p:cNvSpPr>
          <p:nvPr>
            <p:ph type="title"/>
          </p:nvPr>
        </p:nvSpPr>
        <p:spPr>
          <a:xfrm>
            <a:off x="340822" y="707285"/>
            <a:ext cx="8229600" cy="472679"/>
          </a:xfrm>
        </p:spPr>
        <p:txBody>
          <a:bodyPr/>
          <a:lstStyle/>
          <a:p>
            <a:r>
              <a:rPr lang="en-US" dirty="0"/>
              <a:t>NIRF : Share of ranks by Institution type (2020)</a:t>
            </a:r>
          </a:p>
        </p:txBody>
      </p:sp>
      <p:sp>
        <p:nvSpPr>
          <p:cNvPr id="29" name="Title 1">
            <a:extLst>
              <a:ext uri="{FF2B5EF4-FFF2-40B4-BE49-F238E27FC236}">
                <a16:creationId xmlns:a16="http://schemas.microsoft.com/office/drawing/2014/main" id="{E791B5CE-6925-4B47-9605-B5DD42E3FDAD}"/>
              </a:ext>
            </a:extLst>
          </p:cNvPr>
          <p:cNvSpPr txBox="1">
            <a:spLocks/>
          </p:cNvSpPr>
          <p:nvPr/>
        </p:nvSpPr>
        <p:spPr>
          <a:xfrm>
            <a:off x="304800" y="4492193"/>
            <a:ext cx="8229600" cy="472679"/>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sz="1000" i="1" dirty="0"/>
              <a:t>Ref: Report Published by KPMG, NIRF (2020) Category-specific analysis, June (2020) </a:t>
            </a:r>
          </a:p>
        </p:txBody>
      </p:sp>
      <p:pic>
        <p:nvPicPr>
          <p:cNvPr id="7" name="Picture 6">
            <a:extLst>
              <a:ext uri="{FF2B5EF4-FFF2-40B4-BE49-F238E27FC236}">
                <a16:creationId xmlns:a16="http://schemas.microsoft.com/office/drawing/2014/main" id="{7C2C0BAD-7F5A-43D6-A0D8-09919AB85F8F}"/>
              </a:ext>
            </a:extLst>
          </p:cNvPr>
          <p:cNvPicPr>
            <a:picLocks noChangeAspect="1"/>
          </p:cNvPicPr>
          <p:nvPr/>
        </p:nvPicPr>
        <p:blipFill>
          <a:blip r:embed="rId2"/>
          <a:stretch>
            <a:fillRect/>
          </a:stretch>
        </p:blipFill>
        <p:spPr>
          <a:xfrm>
            <a:off x="457200" y="1407169"/>
            <a:ext cx="2743200" cy="2516442"/>
          </a:xfrm>
          <a:prstGeom prst="rect">
            <a:avLst/>
          </a:prstGeom>
        </p:spPr>
      </p:pic>
      <p:graphicFrame>
        <p:nvGraphicFramePr>
          <p:cNvPr id="13" name="Table 17">
            <a:extLst>
              <a:ext uri="{FF2B5EF4-FFF2-40B4-BE49-F238E27FC236}">
                <a16:creationId xmlns:a16="http://schemas.microsoft.com/office/drawing/2014/main" id="{13ACB19B-5834-4305-868A-4BF63D550171}"/>
              </a:ext>
            </a:extLst>
          </p:cNvPr>
          <p:cNvGraphicFramePr>
            <a:graphicFrameLocks noGrp="1"/>
          </p:cNvGraphicFramePr>
          <p:nvPr>
            <p:extLst>
              <p:ext uri="{D42A27DB-BD31-4B8C-83A1-F6EECF244321}">
                <p14:modId xmlns:p14="http://schemas.microsoft.com/office/powerpoint/2010/main" val="1982159675"/>
              </p:ext>
            </p:extLst>
          </p:nvPr>
        </p:nvGraphicFramePr>
        <p:xfrm>
          <a:off x="3390900" y="1407169"/>
          <a:ext cx="5179522" cy="2895600"/>
        </p:xfrm>
        <a:graphic>
          <a:graphicData uri="http://schemas.openxmlformats.org/drawingml/2006/table">
            <a:tbl>
              <a:tblPr firstRow="1" bandRow="1">
                <a:tableStyleId>{72833802-FEF1-4C79-8D5D-14CF1EAF98D9}</a:tableStyleId>
              </a:tblPr>
              <a:tblGrid>
                <a:gridCol w="5179522">
                  <a:extLst>
                    <a:ext uri="{9D8B030D-6E8A-4147-A177-3AD203B41FA5}">
                      <a16:colId xmlns:a16="http://schemas.microsoft.com/office/drawing/2014/main" val="3077615704"/>
                    </a:ext>
                  </a:extLst>
                </a:gridCol>
              </a:tblGrid>
              <a:tr h="326381">
                <a:tc>
                  <a:txBody>
                    <a:bodyPr/>
                    <a:lstStyle/>
                    <a:p>
                      <a:r>
                        <a:rPr lang="en-US" dirty="0">
                          <a:solidFill>
                            <a:schemeClr val="tx1"/>
                          </a:solidFill>
                        </a:rPr>
                        <a:t>Out of ranked institutions: </a:t>
                      </a:r>
                      <a:endParaRPr lang="en-IN" dirty="0">
                        <a:solidFill>
                          <a:schemeClr val="tx1"/>
                        </a:solidFill>
                      </a:endParaRPr>
                    </a:p>
                  </a:txBody>
                  <a:tcPr>
                    <a:solidFill>
                      <a:schemeClr val="accent6">
                        <a:lumMod val="75000"/>
                      </a:schemeClr>
                    </a:solidFill>
                  </a:tcPr>
                </a:tc>
                <a:extLst>
                  <a:ext uri="{0D108BD9-81ED-4DB2-BD59-A6C34878D82A}">
                    <a16:rowId xmlns:a16="http://schemas.microsoft.com/office/drawing/2014/main" val="3615575597"/>
                  </a:ext>
                </a:extLst>
              </a:tr>
              <a:tr h="240667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Private Deemed universities and affiliated colleges : 23% each Institutes of National Importance (INI): 21%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mn-lt"/>
                          <a:ea typeface="+mn-ea"/>
                          <a:cs typeface="+mn-cs"/>
                        </a:rPr>
                        <a:t>Categories seeing domination: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Deemed Private University </a:t>
                      </a:r>
                      <a:r>
                        <a:rPr kumimoji="0" lang="en-US" sz="1600" b="0" i="0" u="none" strike="noStrike" kern="1200" cap="none" spc="0" normalizeH="0" baseline="0" noProof="0" dirty="0">
                          <a:ln>
                            <a:noFill/>
                          </a:ln>
                          <a:solidFill>
                            <a:schemeClr val="tx1"/>
                          </a:solidFill>
                          <a:effectLst/>
                          <a:uLnTx/>
                          <a:uFillTx/>
                          <a:latin typeface="+mn-lt"/>
                          <a:ea typeface="+mn-ea"/>
                          <a:cs typeface="+mn-cs"/>
                        </a:rPr>
                        <a:t>: University (37%), Medical(38%), Dental (53%)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Affiliated Colleges</a:t>
                      </a:r>
                      <a:r>
                        <a:rPr kumimoji="0" lang="en-US" sz="1600" b="0" i="0" u="none" strike="noStrike" kern="1200" cap="none" spc="0" normalizeH="0" baseline="0" noProof="0" dirty="0">
                          <a:ln>
                            <a:noFill/>
                          </a:ln>
                          <a:solidFill>
                            <a:schemeClr val="tx1"/>
                          </a:solidFill>
                          <a:effectLst/>
                          <a:uLnTx/>
                          <a:uFillTx/>
                          <a:latin typeface="+mn-lt"/>
                          <a:ea typeface="+mn-ea"/>
                          <a:cs typeface="+mn-cs"/>
                        </a:rPr>
                        <a:t>: Engineering (38%), Pharmacy(37%)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Central Universities</a:t>
                      </a:r>
                      <a:r>
                        <a:rPr kumimoji="0" lang="en-US" sz="1600" b="0" i="0" u="none" strike="noStrike" kern="1200" cap="none" spc="0" normalizeH="0" baseline="0" noProof="0" dirty="0">
                          <a:ln>
                            <a:noFill/>
                          </a:ln>
                          <a:solidFill>
                            <a:schemeClr val="tx1"/>
                          </a:solidFill>
                          <a:effectLst/>
                          <a:uLnTx/>
                          <a:uFillTx/>
                          <a:latin typeface="+mn-lt"/>
                          <a:ea typeface="+mn-ea"/>
                          <a:cs typeface="+mn-cs"/>
                        </a:rPr>
                        <a:t>: Architecture (60%),Management (33%)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In University Category representative of private institutions in top 100 is increased to 40 from 28 in 2019</a:t>
                      </a:r>
                    </a:p>
                  </a:txBody>
                  <a:tcPr/>
                </a:tc>
                <a:extLst>
                  <a:ext uri="{0D108BD9-81ED-4DB2-BD59-A6C34878D82A}">
                    <a16:rowId xmlns:a16="http://schemas.microsoft.com/office/drawing/2014/main" val="125697095"/>
                  </a:ext>
                </a:extLst>
              </a:tr>
            </a:tbl>
          </a:graphicData>
        </a:graphic>
      </p:graphicFrame>
    </p:spTree>
    <p:extLst>
      <p:ext uri="{BB962C8B-B14F-4D97-AF65-F5344CB8AC3E}">
        <p14:creationId xmlns:p14="http://schemas.microsoft.com/office/powerpoint/2010/main" val="216076838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5728</TotalTime>
  <Words>1980</Words>
  <Application>Microsoft Office PowerPoint</Application>
  <PresentationFormat>On-screen Show (16:9)</PresentationFormat>
  <Paragraphs>236</Paragraphs>
  <Slides>31</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NIRF - A Wakeup Call To Higher Educational Institutions </vt:lpstr>
      <vt:lpstr>Introduction</vt:lpstr>
      <vt:lpstr>NIRF India Rankings 2016-2020   </vt:lpstr>
      <vt:lpstr>NIRF India Rankings 2016-2020   </vt:lpstr>
      <vt:lpstr>NIRF India Rankings for 2021   </vt:lpstr>
      <vt:lpstr>NIRF India Rankings ( Parameters and weightage )</vt:lpstr>
      <vt:lpstr>NIRF India Rankings ( Parameters )</vt:lpstr>
      <vt:lpstr>NIRF India Rankings ( Parameters )</vt:lpstr>
      <vt:lpstr>NIRF : Share of ranks by Institution type (2020)</vt:lpstr>
      <vt:lpstr>NIRF : Categories and Participation in 2020 </vt:lpstr>
      <vt:lpstr>State-wise distribution of top 100 ranked universities </vt:lpstr>
      <vt:lpstr>Types of institutions dominating NIRF Ranking – by age </vt:lpstr>
      <vt:lpstr>NIRF Ranking and Students Strength </vt:lpstr>
      <vt:lpstr>PowerPoint Presentation</vt:lpstr>
      <vt:lpstr>Global Rankings</vt:lpstr>
      <vt:lpstr>‘QS World University’ Rankings Methodology</vt:lpstr>
      <vt:lpstr>Times Higher Education World University Rankings</vt:lpstr>
      <vt:lpstr>‘THE World University Rankings’ Methodology : </vt:lpstr>
      <vt:lpstr>‘Academic Ranking of World Universities’ Methodology</vt:lpstr>
      <vt:lpstr>‘QS World University Ranking’</vt:lpstr>
      <vt:lpstr>‘THE World University Ranking 2021’ Indian Universities</vt:lpstr>
      <vt:lpstr>‘THE World University Ranking 2021’ Indian Universities </vt:lpstr>
      <vt:lpstr>‘Academic Ranking of World Universities 2020’</vt:lpstr>
      <vt:lpstr>National Education Policy (NEP) 2020 </vt:lpstr>
      <vt:lpstr>National Education Policy (NEP) 2020 </vt:lpstr>
      <vt:lpstr>National Education Policy (NEP) 2020 </vt:lpstr>
      <vt:lpstr>Institutions of Eminence and NIRF  </vt:lpstr>
      <vt:lpstr>NIRF Ranking and Funding </vt:lpstr>
      <vt:lpstr>NIRF Ranking – A Wake up Call for HEI  </vt:lpstr>
      <vt:lpstr>NIRF Ranking – A Wake up Call for HEI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Srikanth G</dc:creator>
  <cp:lastModifiedBy>VIT-AP VC</cp:lastModifiedBy>
  <cp:revision>131</cp:revision>
  <dcterms:created xsi:type="dcterms:W3CDTF">2019-11-04T13:08:59Z</dcterms:created>
  <dcterms:modified xsi:type="dcterms:W3CDTF">2021-01-17T06:55:09Z</dcterms:modified>
</cp:coreProperties>
</file>